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28" r:id="rId5"/>
  </p:sldMasterIdLst>
  <p:notesMasterIdLst>
    <p:notesMasterId r:id="rId74"/>
  </p:notesMasterIdLst>
  <p:sldIdLst>
    <p:sldId id="256" r:id="rId6"/>
    <p:sldId id="382" r:id="rId7"/>
    <p:sldId id="368" r:id="rId8"/>
    <p:sldId id="331" r:id="rId9"/>
    <p:sldId id="335" r:id="rId10"/>
    <p:sldId id="389" r:id="rId11"/>
    <p:sldId id="427" r:id="rId12"/>
    <p:sldId id="353" r:id="rId13"/>
    <p:sldId id="388" r:id="rId14"/>
    <p:sldId id="410" r:id="rId15"/>
    <p:sldId id="417" r:id="rId16"/>
    <p:sldId id="334" r:id="rId17"/>
    <p:sldId id="336" r:id="rId18"/>
    <p:sldId id="333" r:id="rId19"/>
    <p:sldId id="326" r:id="rId20"/>
    <p:sldId id="327" r:id="rId21"/>
    <p:sldId id="330" r:id="rId22"/>
    <p:sldId id="364" r:id="rId23"/>
    <p:sldId id="365" r:id="rId24"/>
    <p:sldId id="352" r:id="rId25"/>
    <p:sldId id="367" r:id="rId26"/>
    <p:sldId id="369" r:id="rId27"/>
    <p:sldId id="431" r:id="rId28"/>
    <p:sldId id="419" r:id="rId29"/>
    <p:sldId id="358" r:id="rId30"/>
    <p:sldId id="360" r:id="rId31"/>
    <p:sldId id="400" r:id="rId32"/>
    <p:sldId id="415" r:id="rId33"/>
    <p:sldId id="398" r:id="rId34"/>
    <p:sldId id="420" r:id="rId35"/>
    <p:sldId id="403" r:id="rId36"/>
    <p:sldId id="407" r:id="rId37"/>
    <p:sldId id="421" r:id="rId38"/>
    <p:sldId id="432" r:id="rId39"/>
    <p:sldId id="340" r:id="rId40"/>
    <p:sldId id="344" r:id="rId41"/>
    <p:sldId id="422" r:id="rId42"/>
    <p:sldId id="434" r:id="rId43"/>
    <p:sldId id="433" r:id="rId44"/>
    <p:sldId id="428" r:id="rId45"/>
    <p:sldId id="429" r:id="rId46"/>
    <p:sldId id="372" r:id="rId47"/>
    <p:sldId id="373" r:id="rId48"/>
    <p:sldId id="423" r:id="rId49"/>
    <p:sldId id="425" r:id="rId50"/>
    <p:sldId id="426" r:id="rId51"/>
    <p:sldId id="438" r:id="rId52"/>
    <p:sldId id="408" r:id="rId53"/>
    <p:sldId id="437" r:id="rId54"/>
    <p:sldId id="345" r:id="rId55"/>
    <p:sldId id="362" r:id="rId56"/>
    <p:sldId id="348" r:id="rId57"/>
    <p:sldId id="346" r:id="rId58"/>
    <p:sldId id="409" r:id="rId59"/>
    <p:sldId id="355" r:id="rId60"/>
    <p:sldId id="332" r:id="rId61"/>
    <p:sldId id="337" r:id="rId62"/>
    <p:sldId id="338" r:id="rId63"/>
    <p:sldId id="341" r:id="rId64"/>
    <p:sldId id="342" r:id="rId65"/>
    <p:sldId id="351" r:id="rId66"/>
    <p:sldId id="359" r:id="rId67"/>
    <p:sldId id="381" r:id="rId68"/>
    <p:sldId id="329" r:id="rId69"/>
    <p:sldId id="436" r:id="rId70"/>
    <p:sldId id="328" r:id="rId71"/>
    <p:sldId id="414" r:id="rId72"/>
    <p:sldId id="413" r:id="rId73"/>
  </p:sldIdLst>
  <p:sldSz cx="12192000" cy="6858000"/>
  <p:notesSz cx="6858000" cy="9144000"/>
  <p:embeddedFontLst>
    <p:embeddedFont>
      <p:font typeface="Calibri" panose="020F0502020204030204" pitchFamily="34" charset="0"/>
      <p:regular r:id="rId75"/>
      <p:bold r:id="rId76"/>
      <p:italic r:id="rId77"/>
      <p:boldItalic r:id="rId78"/>
    </p:embeddedFont>
    <p:embeddedFont>
      <p:font typeface="Consolas" panose="020B0609020204030204" pitchFamily="49" charset="0"/>
      <p:regular r:id="rId79"/>
      <p:bold r:id="rId80"/>
      <p:italic r:id="rId81"/>
      <p:boldItalic r:id="rId82"/>
    </p:embeddedFont>
    <p:embeddedFont>
      <p:font typeface="Roboto" panose="02000000000000000000" pitchFamily="2" charset="0"/>
      <p:regular r:id="rId83"/>
      <p:bold r:id="rId84"/>
      <p:italic r:id="rId85"/>
      <p:boldItalic r:id="rId8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156F"/>
    <a:srgbClr val="FFFF00"/>
    <a:srgbClr val="99FF33"/>
    <a:srgbClr val="5B3A15"/>
    <a:srgbClr val="FFFFFF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2" autoAdjust="0"/>
    <p:restoredTop sz="92138" autoAdjust="0"/>
  </p:normalViewPr>
  <p:slideViewPr>
    <p:cSldViewPr>
      <p:cViewPr varScale="1">
        <p:scale>
          <a:sx n="102" d="100"/>
          <a:sy n="102" d="100"/>
        </p:scale>
        <p:origin x="834" y="1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088"/>
    </p:cViewPr>
  </p:sorterViewPr>
  <p:notesViewPr>
    <p:cSldViewPr>
      <p:cViewPr varScale="1">
        <p:scale>
          <a:sx n="78" d="100"/>
          <a:sy n="78" d="100"/>
        </p:scale>
        <p:origin x="166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font" Target="fonts/font2.fntdata"/><Relationship Id="rId84" Type="http://schemas.openxmlformats.org/officeDocument/2006/relationships/font" Target="fonts/font10.fntdata"/><Relationship Id="rId89" Type="http://schemas.openxmlformats.org/officeDocument/2006/relationships/theme" Target="theme/theme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5.fntdata"/><Relationship Id="rId87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82" Type="http://schemas.openxmlformats.org/officeDocument/2006/relationships/font" Target="fonts/font8.fntdata"/><Relationship Id="rId90" Type="http://schemas.openxmlformats.org/officeDocument/2006/relationships/tableStyles" Target="tableStyles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font" Target="fonts/font3.fntdata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font" Target="fonts/font6.fntdata"/><Relationship Id="rId85" Type="http://schemas.openxmlformats.org/officeDocument/2006/relationships/font" Target="fonts/font1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font" Target="fonts/font1.fntdata"/><Relationship Id="rId83" Type="http://schemas.openxmlformats.org/officeDocument/2006/relationships/font" Target="fonts/font9.fntdata"/><Relationship Id="rId88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font" Target="fonts/font4.fntdata"/><Relationship Id="rId81" Type="http://schemas.openxmlformats.org/officeDocument/2006/relationships/font" Target="fonts/font7.fntdata"/><Relationship Id="rId86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01692-B899-4C77-BF47-5D6E94D5293B}" type="datetimeFigureOut">
              <a:rPr lang="en-US" smtClean="0"/>
              <a:pPr/>
              <a:t>10/8/2019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95D65-F9D0-489D-BCF8-B935B2E6D2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5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73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79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While the sysadmin role is unaffected by any DENY permissions while the CONTROL SERVER permission is. CONTROL SERVER is needed to access </a:t>
            </a:r>
            <a:r>
              <a:rPr lang="en-US" sz="1800" dirty="0" err="1"/>
              <a:t>sys.dm_exec_cached_plans</a:t>
            </a:r>
            <a:r>
              <a:rPr lang="en-US" sz="1800" dirty="0"/>
              <a:t>, a server-level DMV for reviewing plans in cache.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995D65-F9D0-489D-BCF8-B935B2E6D2F8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24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6BEA-34B8-449D-8F37-09E0575A8D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762000"/>
          </a:xfrm>
        </p:spPr>
        <p:txBody>
          <a:bodyPr>
            <a:noAutofit/>
          </a:bodyPr>
          <a:lstStyle>
            <a:lvl1pPr marL="0" indent="0" algn="ctr">
              <a:buNone/>
              <a:defRPr sz="4000" cap="none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indent="0" algn="ctr">
              <a:buNone/>
            </a:pPr>
            <a:r>
              <a:rPr lang="en-US" sz="4000" b="1" cap="all" dirty="0">
                <a:solidFill>
                  <a:srgbClr val="3D156F"/>
                </a:solidFill>
                <a:latin typeface="+mj-lt"/>
                <a:ea typeface="+mj-ea"/>
                <a:cs typeface="+mj-cs"/>
              </a:rPr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04E60-AE9D-417F-86A8-C1EC79A789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990601"/>
            <a:ext cx="10972800" cy="4876801"/>
          </a:xfrm>
        </p:spPr>
        <p:txBody>
          <a:bodyPr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6066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94214"/>
            <a:ext cx="11379200" cy="1143000"/>
          </a:xfrm>
        </p:spPr>
        <p:txBody>
          <a:bodyPr/>
          <a:lstStyle>
            <a:lvl1pPr>
              <a:defRPr cap="all" baseline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77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133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95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24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2191996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457200"/>
            <a:ext cx="11074400" cy="2362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ts val="6000"/>
              </a:lnSpc>
              <a:defRPr sz="5333" b="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Goes Here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3657600"/>
            <a:ext cx="40640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0" u="none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  <a:lvl2pPr marL="457189" indent="0">
              <a:buNone/>
              <a:defRPr sz="1600" b="1">
                <a:latin typeface="Arial" pitchFamily="34" charset="0"/>
                <a:cs typeface="Arial" pitchFamily="34" charset="0"/>
              </a:defRPr>
            </a:lvl2pPr>
            <a:lvl3pPr marL="914377" indent="0">
              <a:buNone/>
              <a:defRPr sz="1400" b="1">
                <a:latin typeface="Arial" pitchFamily="34" charset="0"/>
                <a:cs typeface="Arial" pitchFamily="34" charset="0"/>
              </a:defRPr>
            </a:lvl3pPr>
            <a:lvl4pPr marL="1371566" indent="0">
              <a:buNone/>
              <a:defRPr sz="1200" b="1">
                <a:latin typeface="Arial" pitchFamily="34" charset="0"/>
                <a:cs typeface="Arial" pitchFamily="34" charset="0"/>
              </a:defRPr>
            </a:lvl4pPr>
            <a:lvl5pPr marL="1828754" indent="0">
              <a:buNone/>
              <a:defRPr sz="1200"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JANUARY 2OTH, 2019</a:t>
            </a:r>
          </a:p>
        </p:txBody>
      </p:sp>
    </p:spTree>
    <p:extLst>
      <p:ext uri="{BB962C8B-B14F-4D97-AF65-F5344CB8AC3E}">
        <p14:creationId xmlns:p14="http://schemas.microsoft.com/office/powerpoint/2010/main" val="355933836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838201"/>
            <a:ext cx="10972800" cy="528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0059" y="1220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45" r:id="rId2"/>
    <p:sldLayoutId id="2147483760" r:id="rId3"/>
    <p:sldLayoutId id="2147483793" r:id="rId4"/>
    <p:sldLayoutId id="2147483794" r:id="rId5"/>
    <p:sldLayoutId id="2147483795" r:id="rId6"/>
    <p:sldLayoutId id="2147483796" r:id="rId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3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sz="26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support.microsoft.com/kb/918992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parkhoundsql/sql-server-toolbox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SQL-Server/ODBC-Driver-17-for-SQL-Server-Released/ba-p/385825" TargetMode="External"/><Relationship Id="rId2" Type="http://schemas.openxmlformats.org/officeDocument/2006/relationships/hyperlink" Target="https://blogs.msdn.microsoft.com/sqlnativeclient/2017/10/06/announcing-the-new-release-of-ole-db-driver-for-sql-serve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qltact.com/2019/06/actual-emails-will-msoledb-work-for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sql-database/sql-database-feature-restrictions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customXml" Target="../../customXml/item4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sqlsecurity/archive/2011/08/25/database-engine-permission-basics.aspx" TargetMode="External"/><Relationship Id="rId13" Type="http://schemas.openxmlformats.org/officeDocument/2006/relationships/hyperlink" Target="http://technet.microsoft.com/en-us/library/ms187359.aspx" TargetMode="External"/><Relationship Id="rId3" Type="http://schemas.openxmlformats.org/officeDocument/2006/relationships/hyperlink" Target="https://docs.microsoft.com/en-us/sql/connect/oledb/oledb-driver-for-sql-server?view=sql-server-2017" TargetMode="External"/><Relationship Id="rId7" Type="http://schemas.openxmlformats.org/officeDocument/2006/relationships/hyperlink" Target="http://msdn.microsoft.com/en-us/library/bb669058(v=VS.110).aspx" TargetMode="External"/><Relationship Id="rId12" Type="http://schemas.openxmlformats.org/officeDocument/2006/relationships/hyperlink" Target="https://www.slideshare.net/GrantFritchey/sql-injection-what-it-is-how-to-stop-it" TargetMode="External"/><Relationship Id="rId2" Type="http://schemas.openxmlformats.org/officeDocument/2006/relationships/hyperlink" Target="http://msdn.microsoft.com/en-us/library/ms191291.aspx" TargetMode="External"/><Relationship Id="rId16" Type="http://schemas.openxmlformats.org/officeDocument/2006/relationships/hyperlink" Target="https://azure.microsoft.com/en-us/documentation/articles/sql-database-manage-logins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ocial.technet.microsoft.com/wiki/cfs-file.ashx/__key/communityserver-wikis-components-files/00-00-00-00-05/5710.Permissions_5F00_Poster_5F00_2008_5F00_R2_5F00_Wiki.pdf" TargetMode="External"/><Relationship Id="rId11" Type="http://schemas.openxmlformats.org/officeDocument/2006/relationships/hyperlink" Target="https://azure.microsoft.com/en-us/blog/azure-sql-database-threat-detection-your-built-in-security-expert/" TargetMode="External"/><Relationship Id="rId5" Type="http://schemas.openxmlformats.org/officeDocument/2006/relationships/hyperlink" Target="https://techcommunity.microsoft.com/t5/SQL-Server/ODBC-Driver-17-for-SQL-Server-Released/ba-p/385825" TargetMode="External"/><Relationship Id="rId15" Type="http://schemas.openxmlformats.org/officeDocument/2006/relationships/hyperlink" Target="https://azure.microsoft.com/en-us/documentation/articles/sql-database-aad-authentication/" TargetMode="External"/><Relationship Id="rId10" Type="http://schemas.openxmlformats.org/officeDocument/2006/relationships/hyperlink" Target="https://docs.microsoft.com/en-us/sql/relational-databases/databases/security-best-practices-with-contained-databases?view=sql-server-2017" TargetMode="External"/><Relationship Id="rId4" Type="http://schemas.openxmlformats.org/officeDocument/2006/relationships/hyperlink" Target="https://blogs.msdn.microsoft.com/sqlnativeclient/2017/10/06/announcing-the-new-release-of-ole-db-driver-for-sql-server/" TargetMode="External"/><Relationship Id="rId9" Type="http://schemas.openxmlformats.org/officeDocument/2006/relationships/hyperlink" Target="http://msdn.microsoft.com/en-us/library/ms191465.aspx" TargetMode="External"/><Relationship Id="rId14" Type="http://schemas.openxmlformats.org/officeDocument/2006/relationships/hyperlink" Target="http://support.microsoft.com/kb/918992" TargetMode="Externa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mailto:William.Assaf@sparkhound.com" TargetMode="External"/><Relationship Id="rId2" Type="http://schemas.openxmlformats.org/officeDocument/2006/relationships/hyperlink" Target="http://www.sqltac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>
                <a:latin typeface="Roboto" panose="02000000000000000000" pitchFamily="2" charset="0"/>
              </a:rPr>
              <a:t>SQL Security Principals </a:t>
            </a:r>
            <a:br>
              <a:rPr lang="en-US" sz="5400" dirty="0">
                <a:latin typeface="Roboto" panose="02000000000000000000" pitchFamily="2" charset="0"/>
              </a:rPr>
            </a:br>
            <a:r>
              <a:rPr lang="en-US" sz="5400" dirty="0">
                <a:latin typeface="Roboto" panose="02000000000000000000" pitchFamily="2" charset="0"/>
              </a:rPr>
              <a:t>and Permissions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October 23, 2019</a:t>
            </a:r>
          </a:p>
        </p:txBody>
      </p:sp>
    </p:spTree>
    <p:extLst>
      <p:ext uri="{BB962C8B-B14F-4D97-AF65-F5344CB8AC3E}">
        <p14:creationId xmlns:p14="http://schemas.microsoft.com/office/powerpoint/2010/main" val="539619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C5D18E-C500-4633-B055-82795F4B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257799"/>
          </a:xfrm>
        </p:spPr>
        <p:txBody>
          <a:bodyPr>
            <a:normAutofit/>
          </a:bodyPr>
          <a:lstStyle/>
          <a:p>
            <a:r>
              <a:rPr lang="en-US" sz="3200" dirty="0"/>
              <a:t>Check for this. </a:t>
            </a:r>
          </a:p>
          <a:p>
            <a:pPr lvl="1"/>
            <a:r>
              <a:rPr lang="en-US" sz="2800" dirty="0"/>
              <a:t>Toolbox: public </a:t>
            </a:r>
            <a:r>
              <a:rPr lang="en-US" sz="2800" dirty="0" err="1"/>
              <a:t>permissions.sql</a:t>
            </a:r>
            <a:endParaRPr lang="en-US" sz="2800" dirty="0"/>
          </a:p>
          <a:p>
            <a:r>
              <a:rPr lang="en-US" sz="3200" dirty="0"/>
              <a:t>Permissions assigned to the public role is a clear sign of </a:t>
            </a:r>
            <a:r>
              <a:rPr lang="en-US" sz="3200" b="1" dirty="0"/>
              <a:t>lazy developers</a:t>
            </a:r>
            <a:r>
              <a:rPr lang="en-US" sz="3200" dirty="0"/>
              <a:t>.</a:t>
            </a:r>
          </a:p>
          <a:p>
            <a:r>
              <a:rPr lang="en-US" sz="3200" dirty="0"/>
              <a:t>There are software vendors who have used public to easily grant access to all current and future logins. Watch out for this! Should fail any security audit.</a:t>
            </a:r>
          </a:p>
          <a:p>
            <a:r>
              <a:rPr lang="en-US" sz="3200" dirty="0"/>
              <a:t>The strategy to undo a security architecture based around public can be complicated, involves lots of testing.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46959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E20F4B-4109-45E8-AA51-DB997CFC9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GUEST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Check for this. </a:t>
            </a:r>
          </a:p>
          <a:p>
            <a:pPr lvl="1"/>
            <a:r>
              <a:rPr lang="en-US" sz="3200" dirty="0"/>
              <a:t>Toolbox: guest </a:t>
            </a:r>
            <a:r>
              <a:rPr lang="en-US" sz="3200" dirty="0" err="1"/>
              <a:t>permissions.sql</a:t>
            </a:r>
            <a:endParaRPr lang="en-US" sz="3200" dirty="0"/>
          </a:p>
          <a:p>
            <a:r>
              <a:rPr lang="en-US" sz="3600" dirty="0"/>
              <a:t>The GUEST account permissions are granted to any login who does not have a mapped user in the database.</a:t>
            </a:r>
          </a:p>
          <a:p>
            <a:r>
              <a:rPr lang="en-US" sz="3600" dirty="0"/>
              <a:t>For what should be very obvious reasons, never grant any permissions, even CONNECT, to GUEST, unless you understand what you’re doing.</a:t>
            </a:r>
          </a:p>
          <a:p>
            <a:r>
              <a:rPr lang="en-US" sz="3600" dirty="0"/>
              <a:t>Not a secure solution for future access.</a:t>
            </a:r>
          </a:p>
        </p:txBody>
      </p:sp>
    </p:spTree>
    <p:extLst>
      <p:ext uri="{BB962C8B-B14F-4D97-AF65-F5344CB8AC3E}">
        <p14:creationId xmlns:p14="http://schemas.microsoft.com/office/powerpoint/2010/main" val="2798895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1066800" y="1066801"/>
            <a:ext cx="10287000" cy="5191125"/>
          </a:xfrm>
        </p:spPr>
        <p:txBody>
          <a:bodyPr>
            <a:normAutofit fontScale="92500" lnSpcReduction="10000"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 SQL Server Login is a server-level security principal 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A User is a database-level principal</a:t>
            </a: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Logins are given a default database.  </a:t>
            </a:r>
          </a:p>
          <a:p>
            <a:pPr>
              <a:buFont typeface="Arial" pitchFamily="34" charset="0"/>
              <a:buChar char="•"/>
            </a:pPr>
            <a:endParaRPr lang="en-US" sz="3600" dirty="0">
              <a:solidFill>
                <a:schemeClr val="tx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CONNECT will fail if the Default Database is not accessible. 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Best practice: set Default Database to the intended User Database, or to TempDB, which is always there, but not persistent.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>
            <a:normAutofit/>
          </a:bodyPr>
          <a:lstStyle/>
          <a:p>
            <a:pPr algn="ctr"/>
            <a:r>
              <a:rPr lang="en-US" b="1" cap="all" dirty="0">
                <a:solidFill>
                  <a:srgbClr val="3D156F"/>
                </a:solidFill>
              </a:rPr>
              <a:t>Logins</a:t>
            </a:r>
          </a:p>
        </p:txBody>
      </p:sp>
    </p:spTree>
    <p:extLst>
      <p:ext uri="{BB962C8B-B14F-4D97-AF65-F5344CB8AC3E}">
        <p14:creationId xmlns:p14="http://schemas.microsoft.com/office/powerpoint/2010/main" val="1615262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17C0FC-6E61-4C34-BFB4-C662A868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Logins vs users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Remember, a Server Login is what authenticates a user connection to the SQL Instance.</a:t>
            </a:r>
          </a:p>
          <a:p>
            <a:r>
              <a:rPr lang="en-US" sz="4000" dirty="0"/>
              <a:t>A Database User provides a Login with database access.</a:t>
            </a:r>
          </a:p>
          <a:p>
            <a:pPr lvl="1"/>
            <a:r>
              <a:rPr lang="en-US" sz="3600" dirty="0"/>
              <a:t>“Login” is a server level security principal.</a:t>
            </a:r>
          </a:p>
          <a:p>
            <a:pPr lvl="1"/>
            <a:r>
              <a:rPr lang="en-US" sz="3600" dirty="0"/>
              <a:t>“User” is a database level security principal.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44196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EA1687-C6DE-4C21-A19C-FCE591CCC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Logins are authenticated by SQL Server.</a:t>
            </a:r>
          </a:p>
          <a:p>
            <a:r>
              <a:rPr lang="en-US" dirty="0"/>
              <a:t>Strongly encouraged to Enforce password policy, which can include password expiration, inheriting from the same settings in Windows.</a:t>
            </a:r>
          </a:p>
          <a:p>
            <a:r>
              <a:rPr lang="en-US" dirty="0"/>
              <a:t>Unfortunately, the password policy is optional!</a:t>
            </a:r>
          </a:p>
          <a:p>
            <a:r>
              <a:rPr lang="en-US" dirty="0"/>
              <a:t>Multiple failed SQL auth login attempts will Lock Out, which a DBA must resolve.</a:t>
            </a:r>
          </a:p>
          <a:p>
            <a:endParaRPr lang="en-US" dirty="0"/>
          </a:p>
        </p:txBody>
      </p:sp>
      <p:pic>
        <p:nvPicPr>
          <p:cNvPr id="4" name="Picture 3" descr="A screenshot of MSDN documentation that says &quot;Security Note &#10;When possible, use Windows Authentication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977" y="4648200"/>
            <a:ext cx="4520045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6865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7C204D-8AF7-42F4-99F2-8F2D9BF4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Remember, a Login is what authenticates the user to the SQL Server instance, not a User.</a:t>
            </a:r>
          </a:p>
          <a:p>
            <a:endParaRPr lang="en-US" dirty="0"/>
          </a:p>
          <a:p>
            <a:r>
              <a:rPr lang="en-US" dirty="0"/>
              <a:t>In a typical business environment,</a:t>
            </a:r>
          </a:p>
          <a:p>
            <a:pPr marL="0" indent="0">
              <a:buNone/>
            </a:pPr>
            <a:r>
              <a:rPr lang="en-US" dirty="0"/>
              <a:t>	Windows Authentication means that</a:t>
            </a:r>
          </a:p>
          <a:p>
            <a:pPr marL="0" indent="0">
              <a:buNone/>
            </a:pPr>
            <a:r>
              <a:rPr lang="en-US" dirty="0"/>
              <a:t>			account creation/termination, </a:t>
            </a:r>
          </a:p>
          <a:p>
            <a:pPr marL="0" indent="0">
              <a:buNone/>
            </a:pPr>
            <a:r>
              <a:rPr lang="en-US" dirty="0"/>
              <a:t>			security group membership, </a:t>
            </a:r>
          </a:p>
          <a:p>
            <a:pPr marL="0" indent="0">
              <a:buNone/>
            </a:pPr>
            <a:r>
              <a:rPr lang="en-US" dirty="0"/>
              <a:t>			password policy,</a:t>
            </a:r>
          </a:p>
          <a:p>
            <a:pPr marL="0" indent="0">
              <a:buNone/>
            </a:pPr>
            <a:r>
              <a:rPr lang="en-US" dirty="0"/>
              <a:t>are all handled by an existing corporate security 	administration infrastructure.  </a:t>
            </a:r>
          </a:p>
        </p:txBody>
      </p:sp>
    </p:spTree>
    <p:extLst>
      <p:ext uri="{BB962C8B-B14F-4D97-AF65-F5344CB8AC3E}">
        <p14:creationId xmlns:p14="http://schemas.microsoft.com/office/powerpoint/2010/main" val="3903692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A1BB8C-F5DA-473E-860C-C6529045B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Windows vs SQL Auth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Windows Authentication is the default security model for SQL Server, by default the only security model, and cannot be disabled.</a:t>
            </a:r>
          </a:p>
          <a:p>
            <a:r>
              <a:rPr lang="en-US" sz="4000" dirty="0">
                <a:solidFill>
                  <a:schemeClr val="tx1"/>
                </a:solidFill>
              </a:rPr>
              <a:t>Choosing Mixed Mode as a server option enables SQL Logins and allows the “</a:t>
            </a:r>
            <a:r>
              <a:rPr lang="en-US" sz="4000" dirty="0" err="1">
                <a:solidFill>
                  <a:schemeClr val="tx1"/>
                </a:solidFill>
              </a:rPr>
              <a:t>sa</a:t>
            </a:r>
            <a:r>
              <a:rPr lang="en-US" sz="4000" dirty="0">
                <a:solidFill>
                  <a:schemeClr val="tx1"/>
                </a:solidFill>
              </a:rPr>
              <a:t>” account to be enabled.</a:t>
            </a:r>
          </a:p>
        </p:txBody>
      </p:sp>
    </p:spTree>
    <p:extLst>
      <p:ext uri="{BB962C8B-B14F-4D97-AF65-F5344CB8AC3E}">
        <p14:creationId xmlns:p14="http://schemas.microsoft.com/office/powerpoint/2010/main" val="3963717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19F366-8339-413D-BD8C-8091544E1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Apps + windows auth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The Windows Authentication model creates Server Logins that are linked to Local Windows or Domain Accounts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Preferably linked to AD Security Groups, not individuals,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so this membership is also managed by your existing security infrastructure.</a:t>
            </a:r>
          </a:p>
          <a:p>
            <a:r>
              <a:rPr lang="en-US" sz="3200" dirty="0">
                <a:solidFill>
                  <a:schemeClr val="tx1"/>
                </a:solidFill>
              </a:rPr>
              <a:t>From an Internet-facing server, Kerberos may be required to authenticate a Windows User directly from the application server to the SQL Server.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Can increase the complexity of an application </a:t>
            </a:r>
            <a:r>
              <a:rPr lang="en-US" sz="2800" dirty="0" err="1">
                <a:solidFill>
                  <a:schemeClr val="tx1"/>
                </a:solidFill>
              </a:rPr>
              <a:t>loadout</a:t>
            </a:r>
            <a:r>
              <a:rPr lang="en-US" sz="2800" dirty="0">
                <a:solidFill>
                  <a:schemeClr val="tx1"/>
                </a:solidFill>
              </a:rPr>
              <a:t>, but this is the Enterprise approach.</a:t>
            </a:r>
          </a:p>
        </p:txBody>
      </p:sp>
    </p:spTree>
    <p:extLst>
      <p:ext uri="{BB962C8B-B14F-4D97-AF65-F5344CB8AC3E}">
        <p14:creationId xmlns:p14="http://schemas.microsoft.com/office/powerpoint/2010/main" val="2434322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C103C0-C225-4EC7-82A4-FA2DE84D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Logins + users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User can be linked to any Server Login – the names don’t actually have to match. </a:t>
            </a:r>
          </a:p>
          <a:p>
            <a:r>
              <a:rPr lang="en-US" dirty="0"/>
              <a:t>A SID (Security-</a:t>
            </a:r>
            <a:r>
              <a:rPr lang="en-US" dirty="0" err="1"/>
              <a:t>IDentifier</a:t>
            </a:r>
            <a:r>
              <a:rPr lang="en-US" dirty="0"/>
              <a:t>) is shared by User and Login.</a:t>
            </a:r>
          </a:p>
          <a:p>
            <a:endParaRPr lang="en-US" dirty="0"/>
          </a:p>
        </p:txBody>
      </p:sp>
      <p:pic>
        <p:nvPicPr>
          <p:cNvPr id="5" name="Picture 4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667000"/>
            <a:ext cx="8305800" cy="38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56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/>
          <p:cNvSpPr txBox="1">
            <a:spLocks/>
          </p:cNvSpPr>
          <p:nvPr/>
        </p:nvSpPr>
        <p:spPr>
          <a:xfrm>
            <a:off x="533400" y="829204"/>
            <a:ext cx="10744200" cy="5190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3D15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Logins are mapped to Users in the User Mapping page of the Login properties dialog.</a:t>
            </a:r>
          </a:p>
        </p:txBody>
      </p:sp>
      <p:pic>
        <p:nvPicPr>
          <p:cNvPr id="5" name="Picture 4" descr="A screenshot of the SSMS Database User properties page">
            <a:extLst>
              <a:ext uri="{FF2B5EF4-FFF2-40B4-BE49-F238E27FC236}">
                <a16:creationId xmlns:a16="http://schemas.microsoft.com/office/drawing/2014/main" id="{462C7336-CBBA-4E7E-B909-129B2941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161" y="1828800"/>
            <a:ext cx="9258808" cy="2971800"/>
          </a:xfrm>
          <a:prstGeom prst="rect">
            <a:avLst/>
          </a:prstGeom>
        </p:spPr>
      </p:pic>
      <p:pic>
        <p:nvPicPr>
          <p:cNvPr id="8" name="Picture 7" descr="A screenshot of the SSMS Login Properties p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09800"/>
            <a:ext cx="9286875" cy="8369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F2DF6-C9A0-4461-95E0-EF378BCD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 MAPPING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44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01CB9-1F59-48FF-B4EF-355106BA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WHY THIS TOPIC?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33400" y="1524000"/>
            <a:ext cx="6172200" cy="4652963"/>
          </a:xfrm>
        </p:spPr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This is a fast-paced, ground-floor intro for anyone who interacts with SQL Server.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SQL Admins and Developers</a:t>
            </a: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Business Intelligence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.NET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Sysadmins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Content Placeholder 10" descr="The most interesting man in the world from the Dos Equis ad campaign.&#10;&#10;&quot;I don't always use the right SQL terminology&#10;&#10;But when I do, I ask my DBA for a new sa user named &quot;dee bee  oh&quot;&quot;">
            <a:extLst>
              <a:ext uri="{FF2B5EF4-FFF2-40B4-BE49-F238E27FC236}">
                <a16:creationId xmlns:a16="http://schemas.microsoft.com/office/drawing/2014/main" id="{22599D8F-2BAD-410D-8CF8-74FD8CFBD6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19179"/>
            <a:ext cx="4663987" cy="599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5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9BEBF7-D581-43ED-8F8C-8692A3F7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SQL </a:t>
            </a:r>
            <a:r>
              <a:rPr lang="en-US" sz="3600" dirty="0" err="1"/>
              <a:t>Auth</a:t>
            </a:r>
            <a:r>
              <a:rPr lang="en-US" sz="3600" dirty="0"/>
              <a:t> Logins can become disconnected from their Database Users when a database is restored from another server.</a:t>
            </a:r>
          </a:p>
          <a:p>
            <a:pPr lvl="1"/>
            <a:r>
              <a:rPr lang="en-US" sz="3200" dirty="0"/>
              <a:t>Only occurs with SQL Authenticated Logins, not Windows Authenticated Logins</a:t>
            </a:r>
          </a:p>
          <a:p>
            <a:r>
              <a:rPr lang="en-US" sz="3600" dirty="0"/>
              <a:t>Commonly occurs when a database is restored from one server to another</a:t>
            </a:r>
          </a:p>
          <a:p>
            <a:endParaRPr lang="en-US" sz="3600" dirty="0"/>
          </a:p>
          <a:p>
            <a:r>
              <a:rPr lang="en-US" sz="3600" dirty="0"/>
              <a:t>To re-associate a database user to a server login: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username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loginname</a:t>
            </a:r>
            <a:r>
              <a:rPr lang="en-US" sz="3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295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D2BBD6-520A-4E3E-9D6E-4C30F653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Fix orphaned </a:t>
            </a:r>
            <a:r>
              <a:rPr lang="en-US" b="1" cap="all" dirty="0" err="1">
                <a:solidFill>
                  <a:srgbClr val="3D156F"/>
                </a:solidFill>
              </a:rPr>
              <a:t>sid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SQL Auth Login becomes disconnected from its User</a:t>
            </a:r>
          </a:p>
          <a:p>
            <a:pPr lvl="1"/>
            <a:r>
              <a:rPr lang="en-US" dirty="0"/>
              <a:t>Toolbox: fix orphaned </a:t>
            </a:r>
            <a:r>
              <a:rPr lang="en-US" dirty="0" err="1"/>
              <a:t>sid.sql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sample code using sys.server_principals and then sys.database_principals showing that the SID is different between a login and user, even though they share the same na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2725170"/>
            <a:ext cx="6281635" cy="2816718"/>
          </a:xfrm>
          <a:prstGeom prst="rect">
            <a:avLst/>
          </a:prstGeom>
        </p:spPr>
      </p:pic>
      <p:pic>
        <p:nvPicPr>
          <p:cNvPr id="5" name="Picture 4" descr="A screenshot of sample code using sys.server_principals and then sys.database_principals showing that the SID has been &quot;fixed&quot; to match between a login and user that share the same nam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3295788"/>
            <a:ext cx="6311900" cy="3593918"/>
          </a:xfrm>
          <a:prstGeom prst="rect">
            <a:avLst/>
          </a:prstGeom>
        </p:spPr>
      </p:pic>
      <p:pic>
        <p:nvPicPr>
          <p:cNvPr id="6" name="Picture 5" descr="A screenshot of the error message &quot;the server principal &quot;testorgphanedlogin&quot; is not able to access the database &quot;w2&quot; under the current security context&quot;, a symptom of a mismatched SID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286000"/>
            <a:ext cx="8404800" cy="45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0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271E12-C865-415F-8AF2-7553BB544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migration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possible to reverse-engineer a SQL Auth Login password.</a:t>
            </a:r>
          </a:p>
          <a:p>
            <a:r>
              <a:rPr lang="en-US" dirty="0"/>
              <a:t>When migration applications from one SQL Server instance to another, migration of SQL Logins is accomplished by:</a:t>
            </a:r>
          </a:p>
          <a:p>
            <a:pPr lvl="1"/>
            <a:r>
              <a:rPr lang="en-US" dirty="0" err="1"/>
              <a:t>Backup+restore</a:t>
            </a:r>
            <a:r>
              <a:rPr lang="en-US" dirty="0"/>
              <a:t> of the master database (complicated)</a:t>
            </a:r>
            <a:br>
              <a:rPr lang="en-US" dirty="0"/>
            </a:br>
            <a:r>
              <a:rPr lang="en-US" dirty="0"/>
              <a:t>-OR-</a:t>
            </a:r>
          </a:p>
          <a:p>
            <a:pPr lvl="1"/>
            <a:r>
              <a:rPr lang="en-US" dirty="0"/>
              <a:t>Creating SQL Logins with same SID but new password (not desirable)</a:t>
            </a:r>
            <a:br>
              <a:rPr lang="en-US" dirty="0"/>
            </a:br>
            <a:r>
              <a:rPr lang="en-US" dirty="0"/>
              <a:t>-OR-</a:t>
            </a:r>
          </a:p>
          <a:p>
            <a:pPr lvl="1"/>
            <a:r>
              <a:rPr lang="en-US" dirty="0"/>
              <a:t>Generating a hash of the password and same SID (most desirable)</a:t>
            </a:r>
            <a:br>
              <a:rPr lang="en-US" dirty="0"/>
            </a:br>
            <a:r>
              <a:rPr lang="en-US" b="1" dirty="0"/>
              <a:t>Let’s go more into that….</a:t>
            </a:r>
          </a:p>
        </p:txBody>
      </p:sp>
    </p:spTree>
    <p:extLst>
      <p:ext uri="{BB962C8B-B14F-4D97-AF65-F5344CB8AC3E}">
        <p14:creationId xmlns:p14="http://schemas.microsoft.com/office/powerpoint/2010/main" val="3494640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BC09D2-5317-42EB-B3C3-4E3CE769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migration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10199"/>
          </a:xfrm>
        </p:spPr>
        <p:txBody>
          <a:bodyPr>
            <a:normAutofit/>
          </a:bodyPr>
          <a:lstStyle/>
          <a:p>
            <a:r>
              <a:rPr lang="en-US" sz="3600" dirty="0"/>
              <a:t>Microsoft has provided a pair of </a:t>
            </a:r>
            <a:r>
              <a:rPr lang="en-US" sz="3600" dirty="0" err="1"/>
              <a:t>sprocs</a:t>
            </a:r>
            <a:r>
              <a:rPr lang="en-US" sz="3600" dirty="0"/>
              <a:t> to generate the hash of passwords:</a:t>
            </a:r>
            <a:r>
              <a:rPr lang="en-US" sz="3200" dirty="0"/>
              <a:t> </a:t>
            </a:r>
            <a:r>
              <a:rPr lang="en-US" sz="3200" dirty="0">
                <a:hlinkClick r:id="rId2"/>
              </a:rPr>
              <a:t>support.microsoft.com/kb/918992</a:t>
            </a:r>
            <a:endParaRPr lang="en-US" sz="3200" dirty="0"/>
          </a:p>
          <a:p>
            <a:pPr lvl="1"/>
            <a:r>
              <a:rPr lang="en-US" sz="3200" dirty="0" err="1">
                <a:solidFill>
                  <a:schemeClr val="tx1"/>
                </a:solidFill>
              </a:rPr>
              <a:t>sp_hexadecimal</a:t>
            </a:r>
            <a:r>
              <a:rPr lang="en-US" sz="3200" dirty="0">
                <a:solidFill>
                  <a:schemeClr val="tx1"/>
                </a:solidFill>
              </a:rPr>
              <a:t> + </a:t>
            </a:r>
            <a:r>
              <a:rPr lang="en-US" sz="3200" dirty="0" err="1">
                <a:solidFill>
                  <a:schemeClr val="tx1"/>
                </a:solidFill>
              </a:rPr>
              <a:t>sp_help_revlogin</a:t>
            </a:r>
            <a:endParaRPr lang="en-US" sz="3200" dirty="0">
              <a:solidFill>
                <a:schemeClr val="tx1"/>
              </a:solidFill>
            </a:endParaRPr>
          </a:p>
          <a:p>
            <a:pPr lvl="1"/>
            <a:endParaRPr lang="en-US" sz="32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But don’t forget to migrate the server-level permissions: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Toolbox: security Script </a:t>
            </a:r>
            <a:r>
              <a:rPr lang="en-US" sz="3200" dirty="0" err="1">
                <a:solidFill>
                  <a:schemeClr val="tx1"/>
                </a:solidFill>
              </a:rPr>
              <a:t>servers.sql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302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5F4D9D-A23E-4887-87BB-DC085A4F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Sql</a:t>
            </a:r>
            <a:r>
              <a:rPr lang="en-US" b="1" cap="all" dirty="0">
                <a:solidFill>
                  <a:srgbClr val="3D156F"/>
                </a:solidFill>
              </a:rPr>
              <a:t> login SIDS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Creation of the SQL Login with its existing password AND SID is critical.</a:t>
            </a:r>
          </a:p>
          <a:p>
            <a:r>
              <a:rPr lang="en-US" sz="3600" dirty="0"/>
              <a:t>This is also important for setting up new Availability Groups, as the Login SIDs must </a:t>
            </a:r>
            <a:br>
              <a:rPr lang="en-US" sz="3600" dirty="0"/>
            </a:br>
            <a:r>
              <a:rPr lang="en-US" sz="3600" dirty="0"/>
              <a:t>match on every replica.</a:t>
            </a:r>
          </a:p>
          <a:p>
            <a:r>
              <a:rPr lang="en-US" sz="3600" dirty="0"/>
              <a:t>A regular proactive check for all SQL Server instances in Availability Groups: </a:t>
            </a:r>
          </a:p>
          <a:p>
            <a:pPr lvl="1"/>
            <a:r>
              <a:rPr lang="en-US" sz="3200" dirty="0"/>
              <a:t>Check that all SQL Logins exist</a:t>
            </a:r>
          </a:p>
          <a:p>
            <a:pPr lvl="1"/>
            <a:r>
              <a:rPr lang="en-US" sz="3200" dirty="0"/>
              <a:t>AND they have the same SID, not just same NAME</a:t>
            </a:r>
          </a:p>
        </p:txBody>
      </p:sp>
    </p:spTree>
    <p:extLst>
      <p:ext uri="{BB962C8B-B14F-4D97-AF65-F5344CB8AC3E}">
        <p14:creationId xmlns:p14="http://schemas.microsoft.com/office/powerpoint/2010/main" val="4042746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399CE-9522-412A-A534-87B40AE06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Not very common architecture but notable.</a:t>
            </a:r>
          </a:p>
          <a:p>
            <a:r>
              <a:rPr lang="en-US" sz="3600" dirty="0"/>
              <a:t>Moves authentication from the Server level directly to the Database level.</a:t>
            </a:r>
          </a:p>
          <a:p>
            <a:r>
              <a:rPr lang="en-US" sz="3600" dirty="0"/>
              <a:t>A contained database owner, for example an Application owner, has full control over security in the database.  </a:t>
            </a:r>
          </a:p>
          <a:p>
            <a:pPr lvl="1"/>
            <a:r>
              <a:rPr lang="en-US" sz="3200" dirty="0"/>
              <a:t>No server-level (or sysadmin) permissions necessary</a:t>
            </a:r>
            <a:endParaRPr lang="en-US" sz="3600" dirty="0"/>
          </a:p>
          <a:p>
            <a:r>
              <a:rPr lang="en-US" sz="3600" dirty="0"/>
              <a:t>Contained database has no configuration dependencies on the instance, it can be easily moved to another instance.</a:t>
            </a:r>
          </a:p>
        </p:txBody>
      </p:sp>
    </p:spTree>
    <p:extLst>
      <p:ext uri="{BB962C8B-B14F-4D97-AF65-F5344CB8AC3E}">
        <p14:creationId xmlns:p14="http://schemas.microsoft.com/office/powerpoint/2010/main" val="2330470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8ABC3D-3AA1-4470-AABC-BA7D3EB13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4876801"/>
          </a:xfrm>
        </p:spPr>
        <p:txBody>
          <a:bodyPr>
            <a:noAutofit/>
          </a:bodyPr>
          <a:lstStyle/>
          <a:p>
            <a:r>
              <a:rPr lang="en-US" sz="3600" dirty="0"/>
              <a:t>In SQL Server, Authentication can be made with </a:t>
            </a:r>
            <a:br>
              <a:rPr lang="en-US" sz="3600" dirty="0"/>
            </a:br>
            <a:r>
              <a:rPr lang="en-US" sz="3600" dirty="0"/>
              <a:t>Windows Auth logins </a:t>
            </a:r>
            <a:br>
              <a:rPr lang="en-US" sz="3600" dirty="0"/>
            </a:br>
            <a:r>
              <a:rPr lang="en-US" sz="3600" dirty="0"/>
              <a:t>or </a:t>
            </a:r>
            <a:br>
              <a:rPr lang="en-US" sz="3600" dirty="0"/>
            </a:br>
            <a:r>
              <a:rPr lang="en-US" sz="3600" dirty="0"/>
              <a:t>Contained Database Users where the password is maintained inside the database. </a:t>
            </a:r>
          </a:p>
          <a:p>
            <a:endParaRPr lang="en-US" sz="3600" dirty="0"/>
          </a:p>
          <a:p>
            <a:r>
              <a:rPr lang="en-US" sz="3600" dirty="0"/>
              <a:t>Agent jobs, system error messages, linked server information, and system settings are all inside the contained database instead of master or </a:t>
            </a:r>
            <a:r>
              <a:rPr lang="en-US" sz="3600" dirty="0" err="1"/>
              <a:t>msdb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649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F0B3B-938C-4AEF-BA85-1A43AF8BA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this means is that this syntax, </a:t>
            </a:r>
            <a:br>
              <a:rPr lang="en-US" sz="3600" dirty="0"/>
            </a:br>
            <a:r>
              <a:rPr lang="en-US" sz="3600" dirty="0"/>
              <a:t>which heretofore made no sense, </a:t>
            </a:r>
            <a:br>
              <a:rPr lang="en-US" sz="3600" dirty="0"/>
            </a:br>
            <a:r>
              <a:rPr lang="en-US" sz="3600" dirty="0"/>
              <a:t>on a contained database is perfectly valid:</a:t>
            </a:r>
          </a:p>
          <a:p>
            <a:endParaRPr lang="en-US" sz="3600" dirty="0"/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SomeUserDatabase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err="1">
                <a:solidFill>
                  <a:srgbClr val="000000"/>
                </a:solidFill>
                <a:latin typeface="Consolas" panose="020B0609020204030204" pitchFamily="49" charset="0"/>
              </a:rPr>
              <a:t>BI_User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PASSWORD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 err="1">
                <a:solidFill>
                  <a:srgbClr val="FF0000"/>
                </a:solidFill>
                <a:latin typeface="Consolas" panose="020B0609020204030204" pitchFamily="49" charset="0"/>
              </a:rPr>
              <a:t>strongpassword</a:t>
            </a:r>
            <a:r>
              <a:rPr lang="en-US" sz="40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40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372211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FB21A-4528-4127-ADC2-F74B268A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Contained databases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database platform where all the major necessities for authentication and system objects are stored in the user database…</a:t>
            </a:r>
          </a:p>
          <a:p>
            <a:r>
              <a:rPr lang="en-US" sz="3200" dirty="0"/>
              <a:t>No system databases needed, so the database is easily portable between servers…</a:t>
            </a:r>
          </a:p>
          <a:p>
            <a:r>
              <a:rPr lang="en-US" sz="3200" dirty="0"/>
              <a:t>What does this sound like?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Azure SQL Database!</a:t>
            </a:r>
          </a:p>
        </p:txBody>
      </p:sp>
    </p:spTree>
    <p:extLst>
      <p:ext uri="{BB962C8B-B14F-4D97-AF65-F5344CB8AC3E}">
        <p14:creationId xmlns:p14="http://schemas.microsoft.com/office/powerpoint/2010/main" val="400756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9528BE-64C3-4D8B-BF24-5213CD021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types of authentication since SSMS 2016</a:t>
            </a:r>
          </a:p>
          <a:p>
            <a:r>
              <a:rPr lang="en-US" dirty="0"/>
              <a:t>“Active Directory” options used for Azure AD only</a:t>
            </a:r>
          </a:p>
          <a:p>
            <a:endParaRPr lang="en-US" dirty="0"/>
          </a:p>
        </p:txBody>
      </p:sp>
      <p:pic>
        <p:nvPicPr>
          <p:cNvPr id="4" name="Picture 3" descr="A screenshot of the SSMS drop-down list for possible authentication methods.">
            <a:extLst>
              <a:ext uri="{FF2B5EF4-FFF2-40B4-BE49-F238E27FC236}">
                <a16:creationId xmlns:a16="http://schemas.microsoft.com/office/drawing/2014/main" id="{62368545-63E1-4581-B9EB-24E59415C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250" y="3124200"/>
            <a:ext cx="8755499" cy="288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7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EC09AF-4A99-4428-8BD2-54601AE33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0" y="0"/>
            <a:ext cx="12192000" cy="762000"/>
          </a:xfrm>
        </p:spPr>
        <p:txBody>
          <a:bodyPr/>
          <a:lstStyle/>
          <a:p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Why is this important?</a:t>
            </a:r>
            <a:endParaRPr lang="en-US" sz="4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Proper implementation of SQL security principals: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administrative effort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application complexity</a:t>
            </a:r>
          </a:p>
          <a:p>
            <a:pPr lvl="1"/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Decreases database surface area</a:t>
            </a:r>
          </a:p>
          <a:p>
            <a:pPr lvl="1"/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Listen during this presentation for real-world applications, and feel free to ask questions.</a:t>
            </a:r>
          </a:p>
          <a:p>
            <a:r>
              <a:rPr lang="en-US" sz="3600" dirty="0"/>
              <a:t>Toolbox: </a:t>
            </a:r>
            <a:r>
              <a:rPr lang="en-US" sz="3200" dirty="0">
                <a:hlinkClick r:id="rId2"/>
              </a:rPr>
              <a:t>github.com/sparkhoundsql/sql-server-toolbox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21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2E0A02-AF37-48DB-8995-BEBBB644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real caveat when connecting to an Azure SQL DB: </a:t>
            </a:r>
            <a:br>
              <a:rPr lang="en-US" dirty="0"/>
            </a:br>
            <a:r>
              <a:rPr lang="en-US" dirty="0"/>
              <a:t>You youths can’t use </a:t>
            </a:r>
            <a:r>
              <a:rPr lang="en-US" dirty="0" err="1"/>
              <a:t>USE</a:t>
            </a:r>
            <a:r>
              <a:rPr lang="en-US" dirty="0"/>
              <a:t>, you must set the context at login.</a:t>
            </a:r>
          </a:p>
          <a:p>
            <a:endParaRPr lang="en-US" dirty="0"/>
          </a:p>
        </p:txBody>
      </p:sp>
      <p:pic>
        <p:nvPicPr>
          <p:cNvPr id="3" name="Picture 2" descr="A screenshot of the SSMS login screen, with the Login tab selected.">
            <a:extLst>
              <a:ext uri="{FF2B5EF4-FFF2-40B4-BE49-F238E27FC236}">
                <a16:creationId xmlns:a16="http://schemas.microsoft.com/office/drawing/2014/main" id="{AE6DB38D-3D5B-42EE-9774-569FA94D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6" y="2124076"/>
            <a:ext cx="8094133" cy="8788400"/>
          </a:xfrm>
          <a:prstGeom prst="rect">
            <a:avLst/>
          </a:prstGeom>
        </p:spPr>
      </p:pic>
      <p:pic>
        <p:nvPicPr>
          <p:cNvPr id="5" name="Picture 4" descr="A screenshot of the SSMS login screen, with the Connection Properties tab selected. The &quot;Connect to Database&quot; field, needed for connecting to Azure SQL DB's, is highlighted.">
            <a:extLst>
              <a:ext uri="{FF2B5EF4-FFF2-40B4-BE49-F238E27FC236}">
                <a16:creationId xmlns:a16="http://schemas.microsoft.com/office/drawing/2014/main" id="{FC03BF3B-5438-4E8C-A9FB-FEAADC6B5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012" y="2124076"/>
            <a:ext cx="8077200" cy="877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67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7A3E30-5F9D-4F69-B5F3-7DD32E8F9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You can use Azure Active Directory accounts only for Azure SQL contained database users, but not for Azure SQL server logins. Example: in [</a:t>
            </a:r>
            <a:r>
              <a:rPr lang="en-US" sz="3600" dirty="0" err="1"/>
              <a:t>SomeUserDatabase</a:t>
            </a:r>
            <a:r>
              <a:rPr lang="en-US" sz="3600" dirty="0"/>
              <a:t>]</a:t>
            </a:r>
          </a:p>
          <a:p>
            <a:pPr marL="400050" lvl="1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[reportuser@domainname.onmicrosoft.com] </a:t>
            </a:r>
            <a:b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EXTERNAL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PROVIDER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Only Active Directory accounts can create other Active Directory accounts in Azure SQL Database. You add the first via the Azure Portal.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598109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9DE608-5B0F-4335-8FAF-6523BFC0F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SQL DB 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Otherwise, most (not all) permissions, objects, schema operate the same on </a:t>
            </a:r>
            <a:br>
              <a:rPr lang="en-US" sz="4000" dirty="0"/>
            </a:br>
            <a:r>
              <a:rPr lang="en-US" sz="4000" dirty="0"/>
              <a:t>Azure SQL Database, </a:t>
            </a:r>
            <a:br>
              <a:rPr lang="en-US" sz="4000" dirty="0"/>
            </a:br>
            <a:r>
              <a:rPr lang="en-US" sz="4000" dirty="0"/>
              <a:t>Azure SQL Managed Instance (MI), </a:t>
            </a:r>
            <a:br>
              <a:rPr lang="en-US" sz="4000" dirty="0"/>
            </a:br>
            <a:r>
              <a:rPr lang="en-US" sz="4000" dirty="0"/>
              <a:t>SQL Server, </a:t>
            </a:r>
            <a:br>
              <a:rPr lang="en-US" sz="4000" dirty="0"/>
            </a:br>
            <a:r>
              <a:rPr lang="en-US" sz="4000" dirty="0"/>
              <a:t>and SQL Server on Linux.</a:t>
            </a:r>
          </a:p>
          <a:p>
            <a:endParaRPr lang="en-US" sz="4000" dirty="0"/>
          </a:p>
          <a:p>
            <a:r>
              <a:rPr lang="en-US" sz="4000" dirty="0"/>
              <a:t>In this presentation when we’re talking about permissions, stored procs, views, functions, it’s the same for any platform.</a:t>
            </a:r>
          </a:p>
        </p:txBody>
      </p:sp>
    </p:spTree>
    <p:extLst>
      <p:ext uri="{BB962C8B-B14F-4D97-AF65-F5344CB8AC3E}">
        <p14:creationId xmlns:p14="http://schemas.microsoft.com/office/powerpoint/2010/main" val="3238481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37526-A3E7-49B3-9E43-7FCDF62C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 BIT ON Connection providers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333999"/>
          </a:xfrm>
        </p:spPr>
        <p:txBody>
          <a:bodyPr>
            <a:normAutofit/>
          </a:bodyPr>
          <a:lstStyle/>
          <a:p>
            <a:r>
              <a:rPr lang="en-US" dirty="0"/>
              <a:t>OLEDB was un-deprecated, re-released in ‘18.</a:t>
            </a:r>
            <a:br>
              <a:rPr lang="en-US" dirty="0"/>
            </a:br>
            <a:r>
              <a:rPr lang="en-US" sz="1500" dirty="0">
                <a:hlinkClick r:id="rId2"/>
              </a:rPr>
              <a:t>https://blogs.msdn.microsoft.com/sqlnativeclient/2017/10/06/announcing-the-new-release-of-ole-db-driver-for-sql-server/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Install and Convert your OLEDB connection strings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from sqlncli11 or </a:t>
            </a:r>
            <a:r>
              <a:rPr lang="en-US" dirty="0" err="1">
                <a:solidFill>
                  <a:schemeClr val="tx1"/>
                </a:solidFill>
              </a:rPr>
              <a:t>sqloledb</a:t>
            </a:r>
            <a:r>
              <a:rPr lang="en-US" dirty="0">
                <a:solidFill>
                  <a:schemeClr val="tx1"/>
                </a:solidFill>
              </a:rPr>
              <a:t>, to the new </a:t>
            </a:r>
            <a:r>
              <a:rPr lang="en-US" b="1" dirty="0"/>
              <a:t>MSOLEDBSQL.</a:t>
            </a:r>
          </a:p>
          <a:p>
            <a:r>
              <a:rPr lang="en-US" dirty="0"/>
              <a:t>There is also a relatively new ODBC Driver 17 for SQL Server.</a:t>
            </a:r>
            <a:br>
              <a:rPr lang="en-US" dirty="0"/>
            </a:br>
            <a:r>
              <a:rPr lang="en-US" sz="1600" dirty="0">
                <a:hlinkClick r:id="rId3"/>
              </a:rPr>
              <a:t>https://techcommunity.microsoft.com/t5/SQL-Server/ODBC-Driver-17-for-SQL-Server-Released/ba-p/385825</a:t>
            </a:r>
            <a:endParaRPr lang="en-US" dirty="0"/>
          </a:p>
          <a:p>
            <a:r>
              <a:rPr lang="en-US" dirty="0"/>
              <a:t>Both replace the OLEDB/ODBC functionality of the </a:t>
            </a:r>
            <a:br>
              <a:rPr lang="en-US" dirty="0"/>
            </a:br>
            <a:r>
              <a:rPr lang="en-US" dirty="0"/>
              <a:t>SQL Native Client </a:t>
            </a:r>
            <a:r>
              <a:rPr lang="en-US" b="1" dirty="0"/>
              <a:t>(SNAC) which is no longer maintained.</a:t>
            </a:r>
          </a:p>
          <a:p>
            <a:r>
              <a:rPr lang="en-US" dirty="0"/>
              <a:t>New OLEDB or ODBC can connect to SQL on-prem and Azure</a:t>
            </a:r>
          </a:p>
          <a:p>
            <a:r>
              <a:rPr lang="en-US" dirty="0"/>
              <a:t>Important to update </a:t>
            </a:r>
            <a:r>
              <a:rPr lang="en-US" dirty="0">
                <a:solidFill>
                  <a:schemeClr val="tx1"/>
                </a:solidFill>
              </a:rPr>
              <a:t>sqlncli10 </a:t>
            </a:r>
            <a:r>
              <a:rPr lang="en-US" dirty="0"/>
              <a:t>for Availability Groups </a:t>
            </a:r>
          </a:p>
          <a:p>
            <a:r>
              <a:rPr lang="en-US" sz="1700" dirty="0">
                <a:hlinkClick r:id="rId4"/>
              </a:rPr>
              <a:t>https://www.sqltact.com/2019/06/actual-emails-will-msoledb-work-for.html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1779277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3249CC-CD0E-4206-BF5B-6B65045A3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user permissions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060A284-3B97-4356-AA6D-E10EC95AE18A}"/>
              </a:ext>
            </a:extLst>
          </p:cNvPr>
          <p:cNvSpPr txBox="1">
            <a:spLocks/>
          </p:cNvSpPr>
          <p:nvPr/>
        </p:nvSpPr>
        <p:spPr>
          <a:xfrm>
            <a:off x="685800" y="828675"/>
            <a:ext cx="10591800" cy="5343525"/>
          </a:xfrm>
          <a:prstGeom prst="rect">
            <a:avLst/>
          </a:prstGeom>
        </p:spPr>
        <p:txBody>
          <a:bodyPr vert="horz" lIns="91440" tIns="45720" rIns="91440" bIns="45720" numCol="3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3200" u="sng" dirty="0">
                <a:latin typeface="Roboto" panose="02000000000000000000" pitchFamily="2" charset="0"/>
                <a:ea typeface="Roboto" panose="02000000000000000000" pitchFamily="2" charset="0"/>
              </a:rPr>
              <a:t>DML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SELECT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UPDATE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INSERT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REFERENCES</a:t>
            </a:r>
          </a:p>
          <a:p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Wingdings" charset="2"/>
              <a:buNone/>
            </a:pPr>
            <a:b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*Data Manipulation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latin typeface="Roboto" panose="02000000000000000000" pitchFamily="2" charset="0"/>
                <a:ea typeface="Roboto" panose="02000000000000000000" pitchFamily="2" charset="0"/>
              </a:rPr>
              <a:t>DDL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**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ALTER</a:t>
            </a:r>
          </a:p>
          <a:p>
            <a:pPr>
              <a:tabLst>
                <a:tab pos="1255713" algn="l"/>
              </a:tabLst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CONTROL</a:t>
            </a:r>
          </a:p>
          <a:p>
            <a:pPr defTabSz="485775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VIEW DEFINITION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DROP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b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**Data Definition Language</a:t>
            </a:r>
          </a:p>
          <a:p>
            <a:pPr marL="0" indent="0">
              <a:buFont typeface="Wingdings" charset="2"/>
              <a:buNone/>
            </a:pPr>
            <a:r>
              <a:rPr lang="en-US" sz="3200" u="sng" dirty="0">
                <a:latin typeface="Roboto" panose="02000000000000000000" pitchFamily="2" charset="0"/>
                <a:ea typeface="Roboto" panose="02000000000000000000" pitchFamily="2" charset="0"/>
              </a:rPr>
              <a:t>Modify Security 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GRANT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REVOKE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DENY</a:t>
            </a: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IMPERSONATE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235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0C741D-00F3-4BAD-B66E-A60257FD4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USEFUL permissions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Commonly requested permissions for non-sysadmins</a:t>
            </a:r>
          </a:p>
          <a:p>
            <a:r>
              <a:rPr lang="en-US" dirty="0"/>
              <a:t>ALTER TRACE 						For SQL Profiler and traces</a:t>
            </a:r>
          </a:p>
          <a:p>
            <a:r>
              <a:rPr lang="en-US" dirty="0"/>
              <a:t>ALTER ANY EVENT SESSION	For </a:t>
            </a:r>
            <a:r>
              <a:rPr lang="en-US" dirty="0" err="1"/>
              <a:t>XEvents</a:t>
            </a:r>
            <a:r>
              <a:rPr lang="en-US" dirty="0"/>
              <a:t> (better than traces!)</a:t>
            </a:r>
          </a:p>
          <a:p>
            <a:r>
              <a:rPr lang="en-US" dirty="0"/>
              <a:t>VIEW SERVER STATE			For server-level DMV’s, </a:t>
            </a:r>
            <a:r>
              <a:rPr lang="en-US" dirty="0" err="1"/>
              <a:t>XEvents</a:t>
            </a:r>
            <a:endParaRPr lang="en-US" dirty="0"/>
          </a:p>
          <a:p>
            <a:r>
              <a:rPr lang="en-US" dirty="0"/>
              <a:t>VIEW DATABASE STATE		For database-level DMV’s</a:t>
            </a:r>
          </a:p>
          <a:p>
            <a:r>
              <a:rPr lang="en-US" dirty="0"/>
              <a:t>VIEW ANY DEFINITION			For definitions of objects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These permissions are given by the GRANT syntax</a:t>
            </a:r>
            <a:br>
              <a:rPr lang="en-US" dirty="0"/>
            </a:b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900" dirty="0">
                <a:solidFill>
                  <a:srgbClr val="0000FF"/>
                </a:solidFill>
                <a:latin typeface="Consolas" panose="020B0609020204030204" pitchFamily="49" charset="0"/>
              </a:rPr>
              <a:t>TO </a:t>
            </a:r>
            <a:r>
              <a:rPr lang="en-US" sz="2900" dirty="0">
                <a:solidFill>
                  <a:srgbClr val="000000"/>
                </a:solidFill>
                <a:latin typeface="Consolas" panose="020B0609020204030204" pitchFamily="49" charset="0"/>
              </a:rPr>
              <a:t>[SPARKHOUND\</a:t>
            </a:r>
            <a:r>
              <a:rPr lang="en-US" sz="2900" dirty="0" err="1">
                <a:solidFill>
                  <a:srgbClr val="000000"/>
                </a:solidFill>
                <a:latin typeface="Consolas" panose="020B0609020204030204" pitchFamily="49" charset="0"/>
              </a:rPr>
              <a:t>william</a:t>
            </a:r>
            <a:r>
              <a:rPr lang="en-US" sz="2900" dirty="0" err="1">
                <a:solidFill>
                  <a:schemeClr val="tx1"/>
                </a:solidFill>
                <a:latin typeface="Consolas" panose="020B0609020204030204" pitchFamily="49" charset="0"/>
              </a:rPr>
              <a:t>.assaf</a:t>
            </a:r>
            <a:r>
              <a:rPr lang="en-US" sz="2900" dirty="0">
                <a:solidFill>
                  <a:schemeClr val="tx1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4800600"/>
            <a:ext cx="1066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FF0000"/>
                </a:solidFill>
                <a:latin typeface="Consolas" panose="020B0609020204030204" pitchFamily="49" charset="0"/>
              </a:rPr>
              <a:t>_____________________________________________________</a:t>
            </a:r>
          </a:p>
          <a:p>
            <a:endParaRPr lang="en-US" sz="27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7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700" dirty="0">
                <a:latin typeface="Consolas" panose="020B0609020204030204" pitchFamily="49" charset="0"/>
              </a:rPr>
              <a:t>[SPARKHOUND\</a:t>
            </a:r>
            <a:r>
              <a:rPr lang="en-US" sz="2700" dirty="0" err="1">
                <a:latin typeface="Consolas" panose="020B0609020204030204" pitchFamily="49" charset="0"/>
              </a:rPr>
              <a:t>DBATeam</a:t>
            </a:r>
            <a:r>
              <a:rPr lang="en-US" sz="2700" dirty="0">
                <a:latin typeface="Consolas" panose="020B0609020204030204" pitchFamily="49" charset="0"/>
              </a:rPr>
              <a:t>];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84211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0E8C6F-13CF-491F-87FE-3F3001C9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Basic user permissions SAMPLE SCENARIO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609600" y="990601"/>
            <a:ext cx="11277600" cy="56387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PingPongScores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spGetScore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--in current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db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context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DEFINITION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</a:t>
            </a:r>
            <a:r>
              <a:rPr lang="en-US" sz="2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spGetScore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ANY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EVENT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SESSION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[PINGPONG\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FGump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830317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3100" b="1" dirty="0">
                <a:solidFill>
                  <a:srgbClr val="474947"/>
                </a:solidFill>
              </a:rPr>
              <a:t>SHOWPLAN		</a:t>
            </a:r>
            <a:r>
              <a:rPr lang="en-US" sz="3100" dirty="0">
                <a:solidFill>
                  <a:srgbClr val="474947"/>
                </a:solidFill>
              </a:rPr>
              <a:t>Viewing execution plan for </a:t>
            </a:r>
            <a:r>
              <a:rPr lang="en-US" sz="3100" b="1" dirty="0">
                <a:solidFill>
                  <a:srgbClr val="474947"/>
                </a:solidFill>
              </a:rPr>
              <a:t>executable </a:t>
            </a:r>
            <a:r>
              <a:rPr lang="en-US" sz="3100" dirty="0">
                <a:solidFill>
                  <a:srgbClr val="474947"/>
                </a:solidFill>
              </a:rPr>
              <a:t>query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rgbClr val="474947"/>
                </a:solidFill>
              </a:rPr>
            </a:br>
            <a:r>
              <a:rPr lang="en-US" sz="3100" b="1" dirty="0">
                <a:solidFill>
                  <a:srgbClr val="474947"/>
                </a:solidFill>
              </a:rPr>
              <a:t>IMPERSONATE		</a:t>
            </a:r>
            <a:r>
              <a:rPr lang="en-US" sz="3100" dirty="0">
                <a:solidFill>
                  <a:srgbClr val="474947"/>
                </a:solidFill>
              </a:rPr>
              <a:t>Allows testing as another user</a:t>
            </a:r>
          </a:p>
          <a:p>
            <a:pPr marL="0" indent="0">
              <a:buNone/>
            </a:pPr>
            <a:br>
              <a:rPr lang="en-US" sz="3100" b="1" dirty="0">
                <a:solidFill>
                  <a:srgbClr val="474947"/>
                </a:solidFill>
              </a:rPr>
            </a:br>
            <a:r>
              <a:rPr lang="en-US" sz="3100" b="1" dirty="0">
                <a:solidFill>
                  <a:srgbClr val="474947"/>
                </a:solidFill>
              </a:rPr>
              <a:t>CONNECT ALL DATABASES		</a:t>
            </a:r>
            <a:r>
              <a:rPr lang="en-US" sz="3100" dirty="0">
                <a:solidFill>
                  <a:srgbClr val="474947"/>
                </a:solidFill>
              </a:rPr>
              <a:t>Allows the login to set any database context (USE) but grants no other rights in each database, potentially appropriate for day-to-day accounts</a:t>
            </a:r>
          </a:p>
          <a:p>
            <a:pPr marL="0" lvl="0" indent="0">
              <a:buNone/>
            </a:pPr>
            <a:br>
              <a:rPr lang="en-US" sz="3100" b="1" dirty="0">
                <a:solidFill>
                  <a:srgbClr val="474947"/>
                </a:solidFill>
              </a:rPr>
            </a:br>
            <a:r>
              <a:rPr lang="en-US" sz="3100" b="1" dirty="0">
                <a:solidFill>
                  <a:srgbClr val="474947"/>
                </a:solidFill>
              </a:rPr>
              <a:t>SELECT ALL USER SECURABLES</a:t>
            </a:r>
            <a:r>
              <a:rPr lang="en-US" sz="3100" dirty="0">
                <a:solidFill>
                  <a:srgbClr val="474947"/>
                </a:solidFill>
              </a:rPr>
              <a:t>	SELECT from all objects in ALL </a:t>
            </a:r>
            <a:r>
              <a:rPr lang="en-US" sz="3100" dirty="0" err="1">
                <a:solidFill>
                  <a:srgbClr val="474947"/>
                </a:solidFill>
              </a:rPr>
              <a:t>db’s</a:t>
            </a:r>
            <a:r>
              <a:rPr lang="en-US" sz="3100" dirty="0">
                <a:solidFill>
                  <a:srgbClr val="474947"/>
                </a:solidFill>
              </a:rPr>
              <a:t>, potentially appropriate for day-to-day accounts</a:t>
            </a:r>
          </a:p>
          <a:p>
            <a:pPr marL="0" lvl="0" indent="0">
              <a:buNone/>
            </a:pPr>
            <a:endParaRPr lang="en-US" sz="3100" dirty="0">
              <a:solidFill>
                <a:srgbClr val="474947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More USEFUL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2241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 fontScale="92500"/>
          </a:bodyPr>
          <a:lstStyle/>
          <a:p>
            <a:r>
              <a:rPr lang="en-US" sz="4000" dirty="0">
                <a:solidFill>
                  <a:srgbClr val="474947"/>
                </a:solidFill>
              </a:rPr>
              <a:t>All Administrators (including DBA’s) should have two accounts: </a:t>
            </a:r>
            <a:br>
              <a:rPr lang="en-US" sz="4000" dirty="0">
                <a:solidFill>
                  <a:srgbClr val="474947"/>
                </a:solidFill>
              </a:rPr>
            </a:br>
            <a:r>
              <a:rPr lang="en-US" sz="4000" dirty="0">
                <a:solidFill>
                  <a:srgbClr val="474947"/>
                </a:solidFill>
              </a:rPr>
              <a:t>one for </a:t>
            </a:r>
            <a:r>
              <a:rPr lang="en-US" sz="4000" b="1" dirty="0">
                <a:solidFill>
                  <a:srgbClr val="474947"/>
                </a:solidFill>
              </a:rPr>
              <a:t>day-to-day</a:t>
            </a:r>
            <a:r>
              <a:rPr lang="en-US" sz="4000" dirty="0">
                <a:solidFill>
                  <a:srgbClr val="474947"/>
                </a:solidFill>
              </a:rPr>
              <a:t> workstation/email access, </a:t>
            </a:r>
            <a:br>
              <a:rPr lang="en-US" sz="4000" dirty="0">
                <a:solidFill>
                  <a:srgbClr val="474947"/>
                </a:solidFill>
              </a:rPr>
            </a:br>
            <a:r>
              <a:rPr lang="en-US" sz="4000" dirty="0">
                <a:solidFill>
                  <a:srgbClr val="474947"/>
                </a:solidFill>
              </a:rPr>
              <a:t>one for </a:t>
            </a:r>
            <a:r>
              <a:rPr lang="en-US" sz="4000" b="1" dirty="0">
                <a:solidFill>
                  <a:srgbClr val="474947"/>
                </a:solidFill>
              </a:rPr>
              <a:t>production</a:t>
            </a:r>
            <a:r>
              <a:rPr lang="en-US" sz="4000" dirty="0">
                <a:solidFill>
                  <a:srgbClr val="474947"/>
                </a:solidFill>
              </a:rPr>
              <a:t> admin-level access. </a:t>
            </a:r>
          </a:p>
          <a:p>
            <a:r>
              <a:rPr lang="en-US" sz="4000" dirty="0">
                <a:solidFill>
                  <a:srgbClr val="474947"/>
                </a:solidFill>
              </a:rPr>
              <a:t>Day-to-day accounts may have read-only access to non-sensitive databases, including system metadata, job status, logs, etc.</a:t>
            </a:r>
          </a:p>
          <a:p>
            <a:r>
              <a:rPr lang="en-US" sz="4000" dirty="0">
                <a:solidFill>
                  <a:srgbClr val="474947"/>
                </a:solidFill>
              </a:rPr>
              <a:t>The same domain accounts that have production access should not have VPN/remote access. </a:t>
            </a:r>
          </a:p>
          <a:p>
            <a:endParaRPr lang="en-US" sz="4000" dirty="0">
              <a:solidFill>
                <a:srgbClr val="474947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GOTTA KEEP EM SEPARATED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940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762000" y="828676"/>
            <a:ext cx="10820400" cy="5648324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3200" b="1" dirty="0">
                <a:solidFill>
                  <a:srgbClr val="474947"/>
                </a:solidFill>
              </a:rPr>
              <a:t>CONTROL SERVER</a:t>
            </a:r>
            <a:r>
              <a:rPr lang="en-US" sz="2800" dirty="0">
                <a:solidFill>
                  <a:srgbClr val="474947"/>
                </a:solidFill>
              </a:rPr>
              <a:t>		Effective the same as sysadmin. </a:t>
            </a:r>
            <a:br>
              <a:rPr lang="en-US" sz="2800" dirty="0">
                <a:solidFill>
                  <a:srgbClr val="474947"/>
                </a:solidFill>
              </a:rPr>
            </a:br>
            <a:r>
              <a:rPr lang="en-US" sz="2800" dirty="0">
                <a:solidFill>
                  <a:srgbClr val="474947"/>
                </a:solidFill>
              </a:rPr>
              <a:t>										Not for non-admins.*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474947"/>
                </a:solidFill>
              </a:rPr>
              <a:t>CONTROL DATABASE</a:t>
            </a:r>
            <a:r>
              <a:rPr lang="en-US" sz="2800" dirty="0">
                <a:solidFill>
                  <a:srgbClr val="474947"/>
                </a:solidFill>
              </a:rPr>
              <a:t>	Effective the same as </a:t>
            </a:r>
            <a:r>
              <a:rPr lang="en-US" sz="2800" dirty="0" err="1">
                <a:solidFill>
                  <a:srgbClr val="474947"/>
                </a:solidFill>
              </a:rPr>
              <a:t>db_owner</a:t>
            </a:r>
            <a:r>
              <a:rPr lang="en-US" sz="2800" dirty="0">
                <a:solidFill>
                  <a:srgbClr val="474947"/>
                </a:solidFill>
              </a:rPr>
              <a:t>. </a:t>
            </a:r>
            <a:br>
              <a:rPr lang="en-US" sz="2800" dirty="0">
                <a:solidFill>
                  <a:srgbClr val="474947"/>
                </a:solidFill>
              </a:rPr>
            </a:br>
            <a:r>
              <a:rPr lang="en-US" sz="2800" dirty="0">
                <a:solidFill>
                  <a:srgbClr val="474947"/>
                </a:solidFill>
              </a:rPr>
              <a:t>										Not for non-admins.*</a:t>
            </a:r>
          </a:p>
          <a:p>
            <a:pPr marL="0" indent="0">
              <a:buNone/>
            </a:pPr>
            <a:endParaRPr lang="en-US" sz="2800" dirty="0">
              <a:solidFill>
                <a:srgbClr val="474947"/>
              </a:solidFill>
            </a:endParaRPr>
          </a:p>
          <a:p>
            <a:pPr marL="0" lvl="0" indent="0">
              <a:buNone/>
            </a:pPr>
            <a:r>
              <a:rPr lang="en-US" sz="3200" dirty="0">
                <a:solidFill>
                  <a:srgbClr val="474947"/>
                </a:solidFill>
              </a:rPr>
              <a:t>*One minor difference. CONTROL permissions can be affected by DENY, but sysadmin/</a:t>
            </a:r>
            <a:r>
              <a:rPr lang="en-US" sz="3200" dirty="0" err="1">
                <a:solidFill>
                  <a:srgbClr val="474947"/>
                </a:solidFill>
              </a:rPr>
              <a:t>db_owner</a:t>
            </a:r>
            <a:r>
              <a:rPr lang="en-US" sz="3200" dirty="0">
                <a:solidFill>
                  <a:srgbClr val="474947"/>
                </a:solidFill>
              </a:rPr>
              <a:t> cannot. </a:t>
            </a:r>
            <a:br>
              <a:rPr lang="en-US" sz="3200" dirty="0">
                <a:solidFill>
                  <a:srgbClr val="474947"/>
                </a:solidFill>
              </a:rPr>
            </a:br>
            <a:endParaRPr lang="en-US" sz="3200" dirty="0">
              <a:solidFill>
                <a:srgbClr val="474947"/>
              </a:solidFill>
            </a:endParaRPr>
          </a:p>
          <a:p>
            <a:pPr marL="0" lvl="0" indent="0">
              <a:buNone/>
            </a:pPr>
            <a:r>
              <a:rPr lang="en-US" sz="3200" dirty="0">
                <a:solidFill>
                  <a:srgbClr val="474947"/>
                </a:solidFill>
              </a:rPr>
              <a:t>Let’s demonstrate…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1CFAC07-A183-48AC-AD1E-22487850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CONTROL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4AC69-4563-4104-BE3B-6A47E88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686"/>
            <a:ext cx="10515600" cy="549275"/>
          </a:xfrm>
        </p:spPr>
        <p:txBody>
          <a:bodyPr>
            <a:noAutofit/>
          </a:bodyPr>
          <a:lstStyle/>
          <a:p>
            <a:pPr algn="ctr"/>
            <a:r>
              <a:rPr lang="en-US" sz="4400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Login vs </a:t>
            </a:r>
            <a:r>
              <a:rPr lang="en-US" sz="4400" b="1" cap="all" dirty="0" err="1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usEr</a:t>
            </a:r>
            <a:endParaRPr lang="en-US" sz="4400" b="1" cap="all" dirty="0">
              <a:solidFill>
                <a:srgbClr val="3D156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CD003F5-EDF3-4AD1-8B4A-E065BAAA30F0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838201" y="838200"/>
            <a:ext cx="4876799" cy="552151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algn="ctr"/>
            <a:endParaRPr lang="en-US" sz="2800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Given access to SELECT, UPDATE, EXECUTE, CREATE TABLE</a:t>
            </a:r>
          </a:p>
          <a:p>
            <a:pPr algn="ctr"/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F9BF9AC-EC99-4192-B021-9C7EB28E25FC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5791200" y="838200"/>
            <a:ext cx="5715000" cy="45735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0" indent="0" algn="ctr">
              <a:buNone/>
            </a:pP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algn="ctr"/>
            <a:endParaRPr lang="en-US" sz="2800" b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Can be linked to AD (Windows)</a:t>
            </a:r>
          </a:p>
          <a:p>
            <a:pPr marL="0" indent="0">
              <a:buNone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	or have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Given access to RESTORE, CONNECT, CREATE DATABASE</a:t>
            </a:r>
          </a:p>
        </p:txBody>
      </p:sp>
    </p:spTree>
    <p:extLst>
      <p:ext uri="{BB962C8B-B14F-4D97-AF65-F5344CB8AC3E}">
        <p14:creationId xmlns:p14="http://schemas.microsoft.com/office/powerpoint/2010/main" val="2314065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E3A583-B048-4801-B712-D831BA69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5625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USE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[master]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[domain\username]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WINDOWS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CONTROL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[domain\username]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DENY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SERVER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STATE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[domain\username]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EXECUTE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'domain\username'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Consolas" panose="020B0609020204030204" pitchFamily="49" charset="0"/>
              </a:rPr>
              <a:t>sys.dm_exec_cached_plans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--Fails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REVERT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--Reverts the EXECUTE AS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3626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5892C9-1EC7-4448-9C8F-FD719017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Testing Permissions with EXECUTE 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85000" lnSpcReduction="10000"/>
          </a:bodyPr>
          <a:lstStyle/>
          <a:p>
            <a:r>
              <a:rPr lang="en-US" sz="3600" dirty="0"/>
              <a:t>EXECUTE AS makes it possible for you to simulate the permissions of another principal in your current session. </a:t>
            </a:r>
          </a:p>
          <a:p>
            <a:r>
              <a:rPr lang="en-US" sz="3600" dirty="0"/>
              <a:t>Always follow an EXECUTE AS with a REVERT, which stops impersonation. A REVERT affects only one EXECUTE AS.</a:t>
            </a:r>
          </a:p>
          <a:p>
            <a:r>
              <a:rPr lang="en-US" sz="3600" dirty="0"/>
              <a:t>During testing, display what principal you are:</a:t>
            </a:r>
            <a:br>
              <a:rPr lang="en-US" sz="3600" dirty="0"/>
            </a:br>
            <a:endParaRPr lang="en-US" sz="3600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	SELECT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(),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ORIGINAL_LOGIN</a:t>
            </a:r>
            <a:r>
              <a:rPr lang="en-US" sz="3300" dirty="0">
                <a:solidFill>
                  <a:srgbClr val="808080"/>
                </a:solidFill>
                <a:latin typeface="Consolas" panose="020B0609020204030204" pitchFamily="49" charset="0"/>
              </a:rPr>
              <a:t>() </a:t>
            </a:r>
            <a:r>
              <a:rPr lang="en-US" sz="3300" dirty="0"/>
              <a:t>The name of the login with which you actually connected. This will not change even after you use EXECUTE AS USER or EXECUTE AS LOGIN. </a:t>
            </a:r>
          </a:p>
          <a:p>
            <a:r>
              <a:rPr lang="en-US" sz="3300" dirty="0"/>
              <a:t> </a:t>
            </a:r>
            <a:r>
              <a:rPr lang="en-US" sz="3300" dirty="0">
                <a:solidFill>
                  <a:srgbClr val="FF00FF"/>
                </a:solidFill>
                <a:latin typeface="Consolas" panose="020B0609020204030204" pitchFamily="49" charset="0"/>
              </a:rPr>
              <a:t>CURRENT_USER</a:t>
            </a:r>
            <a:r>
              <a:rPr lang="en-US" sz="3300" dirty="0"/>
              <a:t>. The name of the user you have assumed.</a:t>
            </a:r>
          </a:p>
        </p:txBody>
      </p:sp>
    </p:spTree>
    <p:extLst>
      <p:ext uri="{BB962C8B-B14F-4D97-AF65-F5344CB8AC3E}">
        <p14:creationId xmlns:p14="http://schemas.microsoft.com/office/powerpoint/2010/main" val="22015208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CA474A0-FA5B-47A6-A576-BB79693BB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  <p:pic>
        <p:nvPicPr>
          <p:cNvPr id="4" name="Content Placeholder 3" descr="A webcomic from the popular XKCD comic: https://xkcd.com/327/&#10;&#10;In it, we learn that someone named their child &quot;Robert'); DROP TABLE Students;--&quot; as a SQL injection attack, which is hilarious!&#10;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28" y="1353531"/>
            <a:ext cx="11198769" cy="3447069"/>
          </a:xfrm>
        </p:spPr>
      </p:pic>
      <p:sp>
        <p:nvSpPr>
          <p:cNvPr id="2" name="Rectangle 1" descr="A webcomic from the popular XKCD comic: https://xkcd.com/327/&#10;&#10;In it, we learn that someone named their child &quot;Robert'); DROP TABLE Students;--&quot; as a SQL injection attack, which is hilarious!&#10;"/>
          <p:cNvSpPr/>
          <p:nvPr/>
        </p:nvSpPr>
        <p:spPr>
          <a:xfrm>
            <a:off x="4800600" y="5105400"/>
            <a:ext cx="2364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https://xkcd.com/327/</a:t>
            </a:r>
          </a:p>
        </p:txBody>
      </p:sp>
    </p:spTree>
    <p:extLst>
      <p:ext uri="{BB962C8B-B14F-4D97-AF65-F5344CB8AC3E}">
        <p14:creationId xmlns:p14="http://schemas.microsoft.com/office/powerpoint/2010/main" val="22145769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hotograph of a car whose front license plate has been extended to the entire front bumper, including escape characters as a SQL injection attack against license plate readers. Another funny example of SQL injection.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762000"/>
            <a:ext cx="8026400" cy="6019800"/>
          </a:xfrm>
        </p:spPr>
      </p:pic>
      <p:sp>
        <p:nvSpPr>
          <p:cNvPr id="3" name="Title 4">
            <a:extLst>
              <a:ext uri="{FF2B5EF4-FFF2-40B4-BE49-F238E27FC236}">
                <a16:creationId xmlns:a16="http://schemas.microsoft.com/office/drawing/2014/main" id="{626BEDFF-BFD3-4393-A547-2F04518F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62000"/>
          </a:xfrm>
        </p:spPr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</a:t>
            </a:r>
            <a:r>
              <a:rPr lang="en-US" dirty="0"/>
              <a:t> </a:t>
            </a:r>
            <a:r>
              <a:rPr lang="en-US" b="1" cap="all" dirty="0">
                <a:solidFill>
                  <a:srgbClr val="3D156F"/>
                </a:solidFill>
              </a:rPr>
              <a:t>INJECTION</a:t>
            </a:r>
          </a:p>
        </p:txBody>
      </p:sp>
    </p:spTree>
    <p:extLst>
      <p:ext uri="{BB962C8B-B14F-4D97-AF65-F5344CB8AC3E}">
        <p14:creationId xmlns:p14="http://schemas.microsoft.com/office/powerpoint/2010/main" val="36298919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EC022-5889-402B-9547-8C93A9F7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SQL Injection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/>
          </a:bodyPr>
          <a:lstStyle/>
          <a:p>
            <a:r>
              <a:rPr lang="en-US" sz="3200" dirty="0"/>
              <a:t>This is a much larger topic with lots of info out there.</a:t>
            </a:r>
          </a:p>
          <a:p>
            <a:r>
              <a:rPr lang="en-US" sz="3200" dirty="0"/>
              <a:t>SQL Server is better than some RDBMS platforms but is not immune to SQL Injection attacks made possible by security-ignorant development.</a:t>
            </a:r>
          </a:p>
          <a:p>
            <a:r>
              <a:rPr lang="en-US" sz="3200" dirty="0"/>
              <a:t>Developers must be aware of SQL Injection-blocking patterns on public websites: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Parameterize the input from the website (use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Sanitize inputs of special characters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Don’t run websites logins with more databases permission than needed (again, use </a:t>
            </a:r>
            <a:r>
              <a:rPr lang="en-US" sz="2800" dirty="0" err="1">
                <a:solidFill>
                  <a:schemeClr val="tx1"/>
                </a:solidFill>
              </a:rPr>
              <a:t>sprocs</a:t>
            </a:r>
            <a:r>
              <a:rPr lang="en-US" sz="2800" dirty="0">
                <a:solidFill>
                  <a:schemeClr val="tx1"/>
                </a:solidFill>
              </a:rPr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27115206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4A2591-EF1F-4F21-8FE8-068F12DD4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Design tables with appropriate data types and lengths.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stored procedures for public-facing operations like searches. Be aware of what </a:t>
            </a:r>
            <a:r>
              <a:rPr lang="en-US" sz="3200" dirty="0" err="1">
                <a:solidFill>
                  <a:schemeClr val="tx1"/>
                </a:solidFill>
              </a:rPr>
              <a:t>db’s</a:t>
            </a:r>
            <a:r>
              <a:rPr lang="en-US" sz="3200" dirty="0">
                <a:solidFill>
                  <a:schemeClr val="tx1"/>
                </a:solidFill>
              </a:rPr>
              <a:t> have public apps.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Insist on stored procedures for Entity Framework (or other ORMs) operations involving 2+ entities.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Avoid apps running with permissions like the </a:t>
            </a:r>
            <a:r>
              <a:rPr lang="en-US" sz="3200" dirty="0" err="1">
                <a:solidFill>
                  <a:schemeClr val="tx1"/>
                </a:solidFill>
              </a:rPr>
              <a:t>db_datareader</a:t>
            </a:r>
            <a:r>
              <a:rPr lang="en-US" sz="3200" dirty="0">
                <a:solidFill>
                  <a:schemeClr val="tx1"/>
                </a:solidFill>
              </a:rPr>
              <a:t> and </a:t>
            </a:r>
            <a:r>
              <a:rPr lang="en-US" sz="3200" dirty="0" err="1">
                <a:solidFill>
                  <a:schemeClr val="tx1"/>
                </a:solidFill>
              </a:rPr>
              <a:t>db_datawriter</a:t>
            </a:r>
            <a:r>
              <a:rPr lang="en-US" sz="3200" dirty="0">
                <a:solidFill>
                  <a:schemeClr val="tx1"/>
                </a:solidFill>
              </a:rPr>
              <a:t> roles, and certainly not </a:t>
            </a:r>
            <a:r>
              <a:rPr lang="en-US" sz="3200" dirty="0" err="1">
                <a:solidFill>
                  <a:schemeClr val="tx1"/>
                </a:solidFill>
              </a:rPr>
              <a:t>db_owner</a:t>
            </a:r>
            <a:r>
              <a:rPr lang="en-US" sz="32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tx1"/>
                </a:solidFill>
              </a:rPr>
              <a:t>Avoid the use of EXECUTE AS in code, which could allow injected code to execute with elevated security.</a:t>
            </a:r>
          </a:p>
        </p:txBody>
      </p:sp>
    </p:spTree>
    <p:extLst>
      <p:ext uri="{BB962C8B-B14F-4D97-AF65-F5344CB8AC3E}">
        <p14:creationId xmlns:p14="http://schemas.microsoft.com/office/powerpoint/2010/main" val="35535025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5D2CDD-000C-4B79-8F6C-46EFFA21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what can you do to prevent SQL Injection?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714999"/>
          </a:xfrm>
        </p:spPr>
        <p:txBody>
          <a:bodyPr>
            <a:normAutofit/>
          </a:bodyPr>
          <a:lstStyle/>
          <a:p>
            <a:r>
              <a:rPr lang="en-US" sz="3600" dirty="0"/>
              <a:t>Train </a:t>
            </a:r>
            <a:r>
              <a:rPr lang="en-US" sz="3600" dirty="0" err="1"/>
              <a:t>devs</a:t>
            </a:r>
            <a:r>
              <a:rPr lang="en-US" sz="3600" dirty="0"/>
              <a:t> on patterns of stored procedure parameter sanitizing. Never use </a:t>
            </a:r>
            <a:r>
              <a:rPr lang="en-US" sz="3600" b="1" dirty="0"/>
              <a:t>EXEC()</a:t>
            </a:r>
            <a:r>
              <a:rPr lang="en-US" sz="3600" dirty="0"/>
              <a:t> or </a:t>
            </a:r>
            <a:r>
              <a:rPr lang="en-US" sz="3600" b="1" dirty="0" err="1"/>
              <a:t>sp_executesql</a:t>
            </a:r>
            <a:r>
              <a:rPr lang="en-US" sz="3600" dirty="0"/>
              <a:t> with user-enterable data.</a:t>
            </a:r>
          </a:p>
          <a:p>
            <a:r>
              <a:rPr lang="en-US" sz="3600" dirty="0"/>
              <a:t>Provide links, attention, and visibility to PM’s and Dev’s for SQL Injection awareness.</a:t>
            </a:r>
          </a:p>
          <a:p>
            <a:r>
              <a:rPr lang="en-US" sz="3600" dirty="0"/>
              <a:t>Lobby for penetration testing and SQL Injection detection tasks in sprints.</a:t>
            </a:r>
          </a:p>
          <a:p>
            <a:r>
              <a:rPr lang="en-US" sz="3600" dirty="0"/>
              <a:t>With Azure SQL DB, enable Azure Threat Detection!</a:t>
            </a:r>
          </a:p>
        </p:txBody>
      </p:sp>
    </p:spTree>
    <p:extLst>
      <p:ext uri="{BB962C8B-B14F-4D97-AF65-F5344CB8AC3E}">
        <p14:creationId xmlns:p14="http://schemas.microsoft.com/office/powerpoint/2010/main" val="9290504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FE9B4-2A11-4131-8CC1-FA5073CD2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Feature Restrictions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D690D-97D8-49F1-ABC9-AEACC761B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/>
          </a:bodyPr>
          <a:lstStyle/>
          <a:p>
            <a:r>
              <a:rPr lang="en-US" dirty="0"/>
              <a:t>Azure SQL Database and SQL Server 2019 have a pair of minor </a:t>
            </a:r>
            <a:br>
              <a:rPr lang="en-US" dirty="0"/>
            </a:br>
            <a:r>
              <a:rPr lang="en-US" dirty="0"/>
              <a:t>anti-injection feature to disable a pair of common probing attacks.</a:t>
            </a:r>
          </a:p>
          <a:p>
            <a:r>
              <a:rPr lang="en-US" dirty="0"/>
              <a:t>An injection attack will use delay or error messages to probe for vulnerabilities. An Error Message could contain object names.</a:t>
            </a:r>
          </a:p>
          <a:p>
            <a:r>
              <a:rPr lang="en-US" dirty="0"/>
              <a:t>You can disable WAITFOR and all error messages for a database user or role. For example:</a:t>
            </a:r>
          </a:p>
          <a:p>
            <a:pPr marL="0" indent="0">
              <a:buNone/>
            </a:pPr>
            <a:r>
              <a:rPr lang="en-US" sz="2600" b="1" dirty="0"/>
              <a:t>EXEC </a:t>
            </a:r>
            <a:r>
              <a:rPr lang="en-US" sz="2600" b="1" dirty="0" err="1"/>
              <a:t>sp_add_feature_restriction</a:t>
            </a:r>
            <a:r>
              <a:rPr lang="en-US" sz="2600" b="1" dirty="0"/>
              <a:t> </a:t>
            </a:r>
            <a:r>
              <a:rPr lang="en-US" sz="2600" b="1" dirty="0" err="1"/>
              <a:t>N'ErrorMessages</a:t>
            </a:r>
            <a:r>
              <a:rPr lang="en-US" sz="2600" b="1" dirty="0"/>
              <a:t>', </a:t>
            </a:r>
            <a:r>
              <a:rPr lang="en-US" sz="2600" b="1" dirty="0" err="1"/>
              <a:t>N'User</a:t>
            </a:r>
            <a:r>
              <a:rPr lang="en-US" sz="2600" b="1" dirty="0"/>
              <a:t>', </a:t>
            </a:r>
            <a:r>
              <a:rPr lang="en-US" sz="2600" b="1" dirty="0" err="1"/>
              <a:t>N’WebUser</a:t>
            </a:r>
            <a:r>
              <a:rPr lang="en-US" sz="2600" b="1" dirty="0"/>
              <a:t>’</a:t>
            </a:r>
          </a:p>
          <a:p>
            <a:pPr marL="0" indent="0">
              <a:buNone/>
            </a:pPr>
            <a:r>
              <a:rPr lang="en-US" sz="2600" b="1" dirty="0"/>
              <a:t>EXEC </a:t>
            </a:r>
            <a:r>
              <a:rPr lang="en-US" sz="2600" b="1" dirty="0" err="1"/>
              <a:t>sp_add_feature_restriction</a:t>
            </a:r>
            <a:r>
              <a:rPr lang="en-US" sz="2600" b="1" dirty="0"/>
              <a:t> </a:t>
            </a:r>
            <a:r>
              <a:rPr lang="en-US" sz="2600" b="1" dirty="0" err="1"/>
              <a:t>N’WaitFor</a:t>
            </a:r>
            <a:r>
              <a:rPr lang="en-US" sz="2600" b="1" dirty="0"/>
              <a:t>', </a:t>
            </a:r>
            <a:r>
              <a:rPr lang="en-US" sz="2600" b="1" dirty="0" err="1"/>
              <a:t>N'User</a:t>
            </a:r>
            <a:r>
              <a:rPr lang="en-US" sz="2600" b="1" dirty="0"/>
              <a:t>', </a:t>
            </a:r>
            <a:r>
              <a:rPr lang="en-US" sz="2600" b="1" dirty="0" err="1"/>
              <a:t>N’WebUser</a:t>
            </a:r>
            <a:r>
              <a:rPr lang="en-US" sz="2600" b="1" dirty="0"/>
              <a:t>’</a:t>
            </a:r>
          </a:p>
          <a:p>
            <a:r>
              <a:rPr lang="en-US" dirty="0"/>
              <a:t>Bypassed if running your website as a sysadmin or </a:t>
            </a:r>
            <a:r>
              <a:rPr lang="en-US" dirty="0" err="1"/>
              <a:t>db_owner</a:t>
            </a:r>
            <a:r>
              <a:rPr lang="en-US" dirty="0"/>
              <a:t>!</a:t>
            </a:r>
          </a:p>
          <a:p>
            <a:r>
              <a:rPr lang="en-US" dirty="0"/>
              <a:t>Learn more: </a:t>
            </a:r>
            <a:r>
              <a:rPr lang="en-US" sz="1700" dirty="0">
                <a:hlinkClick r:id="rId2"/>
              </a:rPr>
              <a:t>https://docs.microsoft.com/en-us/azure/sql-database/sql-database-feature-restrictions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8753446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AZURE threat detection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Azure SQL Database Threat Detection is a security intelligence feature built into the Azure SQL Database, activated with a button click. </a:t>
            </a:r>
          </a:p>
          <a:p>
            <a:endParaRPr lang="en-US" sz="3600" dirty="0"/>
          </a:p>
          <a:p>
            <a:r>
              <a:rPr lang="en-US" sz="3600" dirty="0"/>
              <a:t>Detects potential vulnerabilities such as Potential SQL Injection attacks, brute force attacks, anomalous login patterns, and more, and then emails you with the details.</a:t>
            </a:r>
          </a:p>
        </p:txBody>
      </p:sp>
    </p:spTree>
    <p:extLst>
      <p:ext uri="{BB962C8B-B14F-4D97-AF65-F5344CB8AC3E}">
        <p14:creationId xmlns:p14="http://schemas.microsoft.com/office/powerpoint/2010/main" val="11104063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2A58A1-4DAA-4BC6-A0C7-1A1FA988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SSMS Vulnerability Assessment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Built into SSMS, there is a Vulnerability Assessment tool available via Object Explorer in each Database -&gt; Tasks.</a:t>
            </a:r>
          </a:p>
          <a:p>
            <a:r>
              <a:rPr lang="en-US" sz="3600" dirty="0"/>
              <a:t>Introduced in SSMS 17.4 in SQL 2017.</a:t>
            </a:r>
          </a:p>
          <a:p>
            <a:r>
              <a:rPr lang="en-US" sz="3600" dirty="0"/>
              <a:t>Many findings have to do with database-level permissions that we’re discussing today: PUBLIC, GUEST, user-defined roles, low-impact roles, orphaned roles, least privilege, and more.</a:t>
            </a:r>
          </a:p>
        </p:txBody>
      </p:sp>
    </p:spTree>
    <p:extLst>
      <p:ext uri="{BB962C8B-B14F-4D97-AF65-F5344CB8AC3E}">
        <p14:creationId xmlns:p14="http://schemas.microsoft.com/office/powerpoint/2010/main" val="174275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D561D73-A9C8-4904-BC9D-60045669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64306"/>
            <a:ext cx="3932237" cy="1600200"/>
          </a:xfrm>
        </p:spPr>
        <p:txBody>
          <a:bodyPr/>
          <a:lstStyle/>
          <a:p>
            <a:r>
              <a:rPr lang="en-US" dirty="0"/>
              <a:t>LOGIN VS USER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57EDD37-0525-4EA5-A916-790A1C50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36994" y="152400"/>
            <a:ext cx="7023100" cy="655320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 User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Sets a database context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Linked to a 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Does not have a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User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Included in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SELECT, ALTER, EXECUTE,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TABLE</a:t>
            </a:r>
          </a:p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Server Login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Connects to a SQL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Can be linked to AD (Windows) or a password (SQL)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Stored in the Master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Not affected by User DB Restore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Given access to BACKUP, RESTORE, CONNECT, CREATE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DATABASE</a:t>
            </a:r>
            <a:endParaRPr lang="en-US" sz="2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" name="Group 13" descr="A screenshot of the SSMS Object Explorer">
            <a:extLst>
              <a:ext uri="{FF2B5EF4-FFF2-40B4-BE49-F238E27FC236}">
                <a16:creationId xmlns:a16="http://schemas.microsoft.com/office/drawing/2014/main" id="{E57F350F-2A35-4F1C-9122-771A1837FC32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992997" y="0"/>
            <a:ext cx="3528204" cy="6858000"/>
            <a:chOff x="992997" y="0"/>
            <a:chExt cx="3528204" cy="6858000"/>
          </a:xfrm>
        </p:grpSpPr>
        <p:pic>
          <p:nvPicPr>
            <p:cNvPr id="37" name="Picture 36" descr="A screenshot of the SSMS Object Explorer">
              <a:extLst>
                <a:ext uri="{FF2B5EF4-FFF2-40B4-BE49-F238E27FC236}">
                  <a16:creationId xmlns:a16="http://schemas.microsoft.com/office/drawing/2014/main" id="{37BF02E5-7874-4CCE-8406-E770698A3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2997" y="0"/>
              <a:ext cx="3528204" cy="6858000"/>
            </a:xfrm>
            <a:prstGeom prst="rect">
              <a:avLst/>
            </a:prstGeom>
          </p:spPr>
        </p:pic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C2CC261-A1A2-44A1-966F-31934507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63296" y="3371696"/>
              <a:ext cx="1922904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420BE25-651B-459F-90F9-00132E67A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33636" y="6495896"/>
              <a:ext cx="1762729" cy="209704"/>
            </a:xfrm>
            <a:prstGeom prst="ellipse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EE6A67E-7001-45F3-A80D-DB8164951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38450" y="2476193"/>
              <a:ext cx="1745573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B942D33-5DAF-4459-A221-0B2E82660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232" y="4814581"/>
              <a:ext cx="1762729" cy="139803"/>
            </a:xfrm>
            <a:prstGeom prst="rect">
              <a:avLst/>
            </a:prstGeom>
            <a:solidFill>
              <a:srgbClr val="FFFF00">
                <a:alpha val="38039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3EC0CE6-61B1-4649-B95C-19E0D869A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8272" y="49907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80171E4-B389-42FA-AE4F-4A51805DD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41024" y="2628593"/>
              <a:ext cx="1762729" cy="139803"/>
            </a:xfrm>
            <a:prstGeom prst="rect">
              <a:avLst/>
            </a:prstGeom>
            <a:solidFill>
              <a:srgbClr val="99FF33">
                <a:alpha val="22745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72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9C3738-F90B-4D5D-B85D-780E5FD3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Stored procedures require EXECUTE to run, and do not require all underlying object permissions (SELECT, INSERT, DELETE)…</a:t>
            </a:r>
            <a:br>
              <a:rPr lang="en-US" sz="3200" dirty="0"/>
            </a:br>
            <a:endParaRPr lang="en-US" sz="3200" dirty="0"/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…provided that the </a:t>
            </a:r>
            <a:r>
              <a:rPr lang="en-US" sz="2800" dirty="0" err="1">
                <a:solidFill>
                  <a:schemeClr val="tx1"/>
                </a:solidFill>
              </a:rPr>
              <a:t>sproc</a:t>
            </a:r>
            <a:r>
              <a:rPr lang="en-US" sz="2800" dirty="0">
                <a:solidFill>
                  <a:schemeClr val="tx1"/>
                </a:solidFill>
              </a:rPr>
              <a:t> doesn’t perform IDENTITY_INSERT on a table, which requires ALTER permissions not abstracted.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…provided that all the underlying objects have the same ownership chain.  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…provided that the stored procedures do not use dynamic </a:t>
            </a:r>
            <a:r>
              <a:rPr lang="en-US" sz="2800" dirty="0" err="1">
                <a:solidFill>
                  <a:schemeClr val="tx1"/>
                </a:solidFill>
              </a:rPr>
              <a:t>sql</a:t>
            </a:r>
            <a:r>
              <a:rPr lang="en-US" sz="2800" dirty="0">
                <a:solidFill>
                  <a:schemeClr val="tx1"/>
                </a:solidFill>
              </a:rPr>
              <a:t> commands </a:t>
            </a:r>
            <a:br>
              <a:rPr lang="en-US" sz="2800" dirty="0"/>
            </a:b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800000"/>
                </a:solidFill>
                <a:latin typeface="Consolas" panose="020B0609020204030204" pitchFamily="49" charset="0"/>
              </a:rPr>
              <a:t>sp_executesql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@SQL 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or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@SQL</a:t>
            </a:r>
            <a:r>
              <a:rPr lang="en-US" sz="2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367446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6A3173-341B-4EE8-903C-E61819B9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Given those conditions, thanks to the database permission chain, you can: </a:t>
            </a:r>
          </a:p>
          <a:p>
            <a:pPr lvl="1"/>
            <a:r>
              <a:rPr lang="en-US" sz="3600" dirty="0"/>
              <a:t>GRANT EXEC rights to </a:t>
            </a:r>
            <a:r>
              <a:rPr lang="en-US" sz="3600" dirty="0" err="1"/>
              <a:t>sprocs</a:t>
            </a:r>
            <a:r>
              <a:rPr lang="en-US" sz="3600" dirty="0"/>
              <a:t> that INSERT UPDATE and SELECT from a table.</a:t>
            </a:r>
          </a:p>
          <a:p>
            <a:pPr lvl="1"/>
            <a:r>
              <a:rPr lang="en-US" sz="3600" dirty="0"/>
              <a:t>GRANT no other permissions to the table!</a:t>
            </a:r>
          </a:p>
          <a:p>
            <a:endParaRPr lang="en-US" sz="4000" dirty="0"/>
          </a:p>
          <a:p>
            <a:r>
              <a:rPr lang="en-US" sz="4000" dirty="0"/>
              <a:t>The user can read data in the table using the </a:t>
            </a:r>
            <a:r>
              <a:rPr lang="en-US" sz="4000" dirty="0" err="1"/>
              <a:t>sproc</a:t>
            </a:r>
            <a:r>
              <a:rPr lang="en-US" sz="4000" dirty="0"/>
              <a:t> ONLY.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604153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E0C8EC-9A49-4648-B639-50D6D146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Stored procedures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600" dirty="0"/>
              <a:t>Consider </a:t>
            </a:r>
            <a:r>
              <a:rPr lang="en-US" sz="3600" dirty="0" err="1"/>
              <a:t>DENYing</a:t>
            </a:r>
            <a:r>
              <a:rPr lang="en-US" sz="3600" dirty="0"/>
              <a:t> SELECT rights to the public role, which is inherited by all user roles aside from </a:t>
            </a:r>
            <a:r>
              <a:rPr lang="en-US" sz="3600" dirty="0" err="1"/>
              <a:t>db_owner</a:t>
            </a:r>
            <a:r>
              <a:rPr lang="en-US" sz="3600" dirty="0"/>
              <a:t> and </a:t>
            </a:r>
            <a:r>
              <a:rPr lang="en-US" sz="3600" dirty="0" err="1"/>
              <a:t>sysadmin</a:t>
            </a:r>
            <a:r>
              <a:rPr lang="en-US" sz="3600" dirty="0"/>
              <a:t>.</a:t>
            </a:r>
          </a:p>
          <a:p>
            <a:endParaRPr lang="en-US" sz="3600" dirty="0"/>
          </a:p>
          <a:p>
            <a:r>
              <a:rPr lang="en-US" sz="3600" dirty="0"/>
              <a:t>Users prevented from accessing any tables or views directly from any application (SSMS, Access, Excel!).  </a:t>
            </a:r>
          </a:p>
          <a:p>
            <a:endParaRPr lang="en-US" sz="3600" dirty="0"/>
          </a:p>
          <a:p>
            <a:r>
              <a:rPr lang="en-US" sz="3600" dirty="0"/>
              <a:t>User access to data is forced through </a:t>
            </a:r>
            <a:r>
              <a:rPr lang="en-US" sz="3600" dirty="0" err="1"/>
              <a:t>sprocs</a:t>
            </a:r>
            <a:r>
              <a:rPr lang="en-US" sz="3600" dirty="0"/>
              <a:t>. (Good!)</a:t>
            </a:r>
          </a:p>
        </p:txBody>
      </p:sp>
    </p:spTree>
    <p:extLst>
      <p:ext uri="{BB962C8B-B14F-4D97-AF65-F5344CB8AC3E}">
        <p14:creationId xmlns:p14="http://schemas.microsoft.com/office/powerpoint/2010/main" val="5324938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4FD770-4EE7-49AD-946F-923B2CC5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Views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Similar to stored procedures, a VIEW will allow a user to SELECT data from tables to which the user does not have access. (This is helpful!) </a:t>
            </a:r>
          </a:p>
        </p:txBody>
      </p:sp>
    </p:spTree>
    <p:extLst>
      <p:ext uri="{BB962C8B-B14F-4D97-AF65-F5344CB8AC3E}">
        <p14:creationId xmlns:p14="http://schemas.microsoft.com/office/powerpoint/2010/main" val="17527551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C254E-5ADC-4C86-B4F7-F4E3D5E2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User-Defined Functions (UDF)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Similar to stored procedures, a UDF will allow a user to SELECT data from tables that the user does not have access to.</a:t>
            </a:r>
          </a:p>
          <a:p>
            <a:r>
              <a:rPr lang="en-US" sz="4000" dirty="0"/>
              <a:t>Keep in mind the performance impact of functions can be severe, especially in the SELECT portion of a query. </a:t>
            </a:r>
          </a:p>
          <a:p>
            <a:r>
              <a:rPr lang="en-US" sz="4000" dirty="0"/>
              <a:t>Overuse of UDF’s are common causes for performance issues. High potential for cursor-like effects.</a:t>
            </a:r>
          </a:p>
        </p:txBody>
      </p:sp>
    </p:spTree>
    <p:extLst>
      <p:ext uri="{BB962C8B-B14F-4D97-AF65-F5344CB8AC3E}">
        <p14:creationId xmlns:p14="http://schemas.microsoft.com/office/powerpoint/2010/main" val="17613325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0FB0C6-146B-4B70-9DFB-AE1FF5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laB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Demonstrate how Stored Procedures, Views, and Functions abstract the permissions necessary to view underlying table data.</a:t>
            </a:r>
          </a:p>
          <a:p>
            <a:pPr lvl="1"/>
            <a:r>
              <a:rPr lang="en-US" sz="3500" dirty="0"/>
              <a:t>Toolbox\Security p1.sql – logged in as sysadmin</a:t>
            </a:r>
          </a:p>
          <a:p>
            <a:pPr lvl="1"/>
            <a:r>
              <a:rPr lang="en-US" sz="3500" dirty="0"/>
              <a:t>Toolbox\Security p2.sql – logged in as testing user</a:t>
            </a:r>
          </a:p>
        </p:txBody>
      </p:sp>
    </p:spTree>
    <p:extLst>
      <p:ext uri="{BB962C8B-B14F-4D97-AF65-F5344CB8AC3E}">
        <p14:creationId xmlns:p14="http://schemas.microsoft.com/office/powerpoint/2010/main" val="11417087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DC5248-4175-4893-95AC-288119D6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Builtin</a:t>
            </a:r>
            <a:r>
              <a:rPr lang="en-US" b="1" cap="all" dirty="0">
                <a:solidFill>
                  <a:srgbClr val="3D156F"/>
                </a:solidFill>
              </a:rPr>
              <a:t>\</a:t>
            </a:r>
            <a:r>
              <a:rPr lang="en-US" b="1" cap="all" dirty="0" err="1">
                <a:solidFill>
                  <a:srgbClr val="3D156F"/>
                </a:solidFill>
              </a:rPr>
              <a:t>administratorS</a:t>
            </a:r>
            <a:endParaRPr lang="en-US" b="1" cap="all" dirty="0">
              <a:solidFill>
                <a:srgbClr val="3D156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Prior to SQL 2008, [BUILTIN\Administrators] was a member of the SQL </a:t>
            </a:r>
            <a:r>
              <a:rPr lang="en-US" sz="3200" dirty="0" err="1"/>
              <a:t>sysadmin</a:t>
            </a:r>
            <a:r>
              <a:rPr lang="en-US" sz="3200" dirty="0"/>
              <a:t> role.  </a:t>
            </a:r>
          </a:p>
          <a:p>
            <a:endParaRPr lang="en-US" sz="3200" dirty="0"/>
          </a:p>
          <a:p>
            <a:r>
              <a:rPr lang="en-US" sz="3200" dirty="0"/>
              <a:t>This was a security hole – allowing anyone who gained admin access to a Windows Server to automatically and easily have </a:t>
            </a:r>
            <a:r>
              <a:rPr lang="en-US" sz="3200" dirty="0" err="1"/>
              <a:t>sysadmin</a:t>
            </a:r>
            <a:r>
              <a:rPr lang="en-US" sz="3200" dirty="0"/>
              <a:t> access.</a:t>
            </a:r>
          </a:p>
          <a:p>
            <a:endParaRPr lang="en-US" sz="3200" dirty="0"/>
          </a:p>
          <a:p>
            <a:r>
              <a:rPr lang="en-US" sz="3200" dirty="0"/>
              <a:t>SQL 2008 – BUILTIN\Administrators no longer have automatic rights to the SQL server and should NOT be granted access.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65344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DDC74C-FB2E-404F-922F-984D6F451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sales.dbo.customers</a:t>
            </a:r>
            <a:r>
              <a:rPr lang="en-US" sz="3600" dirty="0"/>
              <a:t> meant: 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owner 	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  <a:p>
            <a:r>
              <a:rPr lang="en-US" sz="3600" dirty="0"/>
              <a:t>In 2005 and later, </a:t>
            </a:r>
            <a:r>
              <a:rPr lang="en-US" sz="3600" dirty="0" err="1"/>
              <a:t>sales.dbo.customers</a:t>
            </a:r>
            <a:r>
              <a:rPr lang="en-US" sz="3600" dirty="0"/>
              <a:t> meant:</a:t>
            </a:r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databasename</a:t>
            </a:r>
            <a:r>
              <a:rPr lang="en-US" sz="3200" dirty="0"/>
              <a:t> 	= sales</a:t>
            </a:r>
          </a:p>
          <a:p>
            <a:pPr lvl="1"/>
            <a:r>
              <a:rPr lang="en-US" sz="3200" dirty="0"/>
              <a:t>	schema 			= </a:t>
            </a:r>
            <a:r>
              <a:rPr lang="en-US" sz="3200" dirty="0" err="1"/>
              <a:t>dbo</a:t>
            </a:r>
            <a:endParaRPr lang="en-US" sz="3200" dirty="0"/>
          </a:p>
          <a:p>
            <a:pPr lvl="1"/>
            <a:r>
              <a:rPr lang="en-US" sz="3200" dirty="0"/>
              <a:t>	</a:t>
            </a:r>
            <a:r>
              <a:rPr lang="en-US" sz="3200" dirty="0" err="1"/>
              <a:t>tablename</a:t>
            </a:r>
            <a:r>
              <a:rPr lang="en-US" sz="3200" dirty="0"/>
              <a:t> 		= customers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83849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F98BCF-EDF3-49C4-BD41-4318441A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err="1">
                <a:solidFill>
                  <a:srgbClr val="3D156F"/>
                </a:solidFill>
              </a:rPr>
              <a:t>dbo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 SQL 2000, </a:t>
            </a:r>
            <a:r>
              <a:rPr lang="en-US" sz="3600" dirty="0" err="1"/>
              <a:t>dbo</a:t>
            </a:r>
            <a:r>
              <a:rPr lang="en-US" sz="3600" dirty="0"/>
              <a:t> was a special user inside each database with sysadmin permissions, which by default owned any object created by an admin. </a:t>
            </a:r>
          </a:p>
          <a:p>
            <a:r>
              <a:rPr lang="en-US" sz="3600" dirty="0"/>
              <a:t>In SQL 2005 and above, </a:t>
            </a:r>
            <a:r>
              <a:rPr lang="en-US" sz="3600" dirty="0" err="1"/>
              <a:t>dbo</a:t>
            </a:r>
            <a:r>
              <a:rPr lang="en-US" sz="3600" dirty="0"/>
              <a:t> is the default schema and no longer a security object. Saying a user has “</a:t>
            </a:r>
            <a:r>
              <a:rPr lang="en-US" sz="3600" dirty="0" err="1"/>
              <a:t>dbo</a:t>
            </a:r>
            <a:r>
              <a:rPr lang="en-US" sz="3600" dirty="0"/>
              <a:t> permissions” is incorrect.</a:t>
            </a:r>
          </a:p>
          <a:p>
            <a:r>
              <a:rPr lang="en-US" sz="3600" dirty="0"/>
              <a:t>[</a:t>
            </a:r>
            <a:r>
              <a:rPr lang="en-US" sz="3600" dirty="0" err="1"/>
              <a:t>db_owner</a:t>
            </a:r>
            <a:r>
              <a:rPr lang="en-US" sz="3600" dirty="0"/>
              <a:t>] is just a user role with no server-level permissions.</a:t>
            </a:r>
          </a:p>
        </p:txBody>
      </p:sp>
    </p:spTree>
    <p:extLst>
      <p:ext uri="{BB962C8B-B14F-4D97-AF65-F5344CB8AC3E}">
        <p14:creationId xmlns:p14="http://schemas.microsoft.com/office/powerpoint/2010/main" val="36982550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F74FAF-1629-4EFA-9A2C-DB20DE06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Microsoft has done away with the terminology of Users or Logins “owning” objects, such as databases and schemas.</a:t>
            </a:r>
          </a:p>
          <a:p>
            <a:endParaRPr lang="en-US" sz="3600" dirty="0"/>
          </a:p>
          <a:p>
            <a:r>
              <a:rPr lang="en-US" sz="3600" dirty="0"/>
              <a:t>Changing the AUTHORIZATION is now the more accurate term to describe “ownership” of an object.  </a:t>
            </a:r>
          </a:p>
          <a:p>
            <a:endParaRPr lang="en-US" sz="3600" dirty="0"/>
          </a:p>
          <a:p>
            <a:r>
              <a:rPr lang="en-US" sz="3600" dirty="0"/>
              <a:t>For example, </a:t>
            </a:r>
            <a:r>
              <a:rPr lang="en-US" sz="4000" dirty="0" err="1">
                <a:solidFill>
                  <a:srgbClr val="800000"/>
                </a:solidFill>
                <a:latin typeface="Consolas" panose="020B0609020204030204" pitchFamily="49" charset="0"/>
              </a:rPr>
              <a:t>sp_changedbowner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/>
              <a:t>is deprecated, replaced by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AUTHORIZATION</a:t>
            </a:r>
            <a:endParaRPr lang="en-US" sz="4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01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19438E-BCA1-4B79-92B1-DA98AA975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 the topic of Groups…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Always assign permissions to AD groups, </a:t>
            </a:r>
            <a:b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insist on it. </a:t>
            </a: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BUT</a:t>
            </a:r>
          </a:p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Be aware of who is a member of those groups, and what groups are a member of groups, and what groups are a member of those groups…</a:t>
            </a:r>
          </a:p>
          <a:p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Devs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-&gt; App Support -&gt; QA -&gt; Financial Analysts…</a:t>
            </a:r>
          </a:p>
          <a:p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4029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A0C213-D146-4DA0-8780-38C0216C8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Schemas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 schema is a securable container </a:t>
            </a:r>
          </a:p>
          <a:p>
            <a:r>
              <a:rPr lang="en-US" sz="3600" dirty="0">
                <a:solidFill>
                  <a:schemeClr val="tx1"/>
                </a:solidFill>
              </a:rPr>
              <a:t>It contains database of objects, by default objects are inside the internal “</a:t>
            </a:r>
            <a:r>
              <a:rPr lang="en-US" sz="3600" dirty="0" err="1">
                <a:solidFill>
                  <a:schemeClr val="tx1"/>
                </a:solidFill>
              </a:rPr>
              <a:t>dbo</a:t>
            </a:r>
            <a:r>
              <a:rPr lang="en-US" sz="3600" dirty="0">
                <a:solidFill>
                  <a:schemeClr val="tx1"/>
                </a:solidFill>
              </a:rPr>
              <a:t>” schema.</a:t>
            </a:r>
          </a:p>
          <a:p>
            <a:endParaRPr lang="en-US" sz="3600" dirty="0">
              <a:solidFill>
                <a:schemeClr val="tx1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Additional user schemas can be created.  Permissions can be granted to schemas as a set.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Examples: 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logical 		[Staging], [ODS], [Audit], [WH]</a:t>
            </a:r>
          </a:p>
          <a:p>
            <a:pPr lvl="1"/>
            <a:r>
              <a:rPr lang="en-US" sz="3200" dirty="0">
                <a:solidFill>
                  <a:schemeClr val="tx1"/>
                </a:solidFill>
              </a:rPr>
              <a:t>business 	[Sales], [HR], [Acct], [Inv]</a:t>
            </a:r>
          </a:p>
          <a:p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6038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A7B4F-4BDD-44CE-86A9-30D9DAAD7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 </a:t>
            </a:r>
            <a:r>
              <a:rPr lang="en-US" sz="4400" dirty="0" err="1"/>
              <a:t>sproc</a:t>
            </a:r>
            <a:r>
              <a:rPr lang="en-US" sz="4400" dirty="0"/>
              <a:t>/view can return data from a table in another database without permissions, if the two databases share the same owner login, by enabling Cross-Database Ownership Chaining on both databases.</a:t>
            </a:r>
          </a:p>
          <a:p>
            <a:r>
              <a:rPr lang="en-US" sz="4400" dirty="0"/>
              <a:t>This is not enabled by default on user databases. It has to be enabled at the server level then activated in each database…</a:t>
            </a:r>
          </a:p>
        </p:txBody>
      </p:sp>
    </p:spTree>
    <p:extLst>
      <p:ext uri="{BB962C8B-B14F-4D97-AF65-F5344CB8AC3E}">
        <p14:creationId xmlns:p14="http://schemas.microsoft.com/office/powerpoint/2010/main" val="37308667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D739F3-09C4-40FF-983C-E7BFCD55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Any login can take advantage of Cross-Database Ownership Chaining from another database.</a:t>
            </a:r>
          </a:p>
          <a:p>
            <a:r>
              <a:rPr lang="en-US" sz="4400" dirty="0"/>
              <a:t>Stored procedures and views – not queries - can then query other databases without any additional permissions. </a:t>
            </a:r>
          </a:p>
          <a:p>
            <a:r>
              <a:rPr lang="en-US" sz="4400" dirty="0"/>
              <a:t>Which could be very helpful, or a security risk…</a:t>
            </a:r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701361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918F1C-AC22-4E78-9977-2CDB86EB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Cross database ownership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It is possible that cross-database ownership can bypass your permissions by querying from the context of another database!  </a:t>
            </a:r>
          </a:p>
          <a:p>
            <a:r>
              <a:rPr lang="en-US" sz="4400" dirty="0"/>
              <a:t>Enabling Cross-Database Ownership Chaining increases the necessary complexity of securing your data with minimum permissions.</a:t>
            </a:r>
          </a:p>
          <a:p>
            <a:r>
              <a:rPr lang="en-US" sz="4400" dirty="0"/>
              <a:t>You probably don’t need it, do it right.</a:t>
            </a:r>
          </a:p>
        </p:txBody>
      </p:sp>
    </p:spTree>
    <p:extLst>
      <p:ext uri="{BB962C8B-B14F-4D97-AF65-F5344CB8AC3E}">
        <p14:creationId xmlns:p14="http://schemas.microsoft.com/office/powerpoint/2010/main" val="3780962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275309-2CF5-494D-8032-752C0E45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By executing </a:t>
            </a:r>
            <a:r>
              <a:rPr lang="en-US" sz="3600" dirty="0" err="1"/>
              <a:t>sp_setapprole</a:t>
            </a:r>
            <a:r>
              <a:rPr lang="en-US" sz="3600" dirty="0"/>
              <a:t>, a user connection inherits the permissions of an app role.</a:t>
            </a:r>
          </a:p>
          <a:p>
            <a:r>
              <a:rPr lang="en-US" sz="3600" dirty="0"/>
              <a:t>The application role has no permanent members, but is assigned permissions and given an app-only password.</a:t>
            </a:r>
          </a:p>
          <a:p>
            <a:r>
              <a:rPr lang="en-US" sz="3600" dirty="0"/>
              <a:t>The user connection assumes only the permissions of the application role.</a:t>
            </a:r>
          </a:p>
          <a:p>
            <a:r>
              <a:rPr lang="en-US" sz="3600" dirty="0"/>
              <a:t>You can utilize Active Directory-based Windows authentication without giving direct permissions.</a:t>
            </a:r>
          </a:p>
          <a:p>
            <a:r>
              <a:rPr lang="en-US" sz="3600" dirty="0"/>
              <a:t>Can be part of a strategy to force use of database to occur only via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580486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DD8698-6BC6-4728-B244-48A3EBBB2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Application 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Cons: </a:t>
            </a:r>
          </a:p>
          <a:p>
            <a:pPr lvl="1"/>
            <a:r>
              <a:rPr lang="en-US" sz="3600" dirty="0"/>
              <a:t>Accessing other databases requires the use of the guest role.</a:t>
            </a:r>
          </a:p>
          <a:p>
            <a:pPr lvl="1"/>
            <a:r>
              <a:rPr lang="en-US" sz="3600" dirty="0"/>
              <a:t>Connection pooling can be problematic (cookies)</a:t>
            </a:r>
          </a:p>
        </p:txBody>
      </p:sp>
    </p:spTree>
    <p:extLst>
      <p:ext uri="{BB962C8B-B14F-4D97-AF65-F5344CB8AC3E}">
        <p14:creationId xmlns:p14="http://schemas.microsoft.com/office/powerpoint/2010/main" val="39723608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50F720-AA17-42B1-B108-3F23A87D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Continued reading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10972800" cy="5486399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http://msdn.microsoft.com/en-us/library/ms191291.aspx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https://docs.microsoft.com/en-us/sql/connect/oledb/oledb-driver-for-sql-server?view=sql-server-2017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https://blogs.msdn.microsoft.com/sqlnativeclient/2017/10/06/announcing-the-new-release-of-ole-db-driver-for-sql-server/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https://techcommunity.microsoft.com/t5/SQL-Server/ODBC-Driver-17-for-SQL-Server-Released/ba-p/385825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http://social.technet.microsoft.com/wiki/cfs-file.ashx/__key/communityserver-wikis-components-files/00-00-00-00-05/5710.Permissions_5F00_Poster_5F00_2008_5F00_R2_5F00_Wiki.pdf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http://msdn.microsoft.com/en-us/library/bb669058(v=VS.110).aspx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http://blogs.msdn.com/b/sqlsecurity/archive/2011/08/25/database-engine-permission-basics.aspx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http://msdn.microsoft.com/en-us/library/ms191465.aspx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https://docs.microsoft.com/en-us/sql/relational-databases/databases/security-best-practices-with-contained-databases?view=sql-server-2017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https://azure.microsoft.com/en-us/blog/azure-sql-database-threat-detection-your-built-in-security-expert/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https://www.slideshare.net/GrantFritchey/sql-injection-what-it-is-how-to-stop-it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http://technet.microsoft.com/en-us/library/ms187359.aspx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http://support.microsoft.com/kb/918992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https://azure.microsoft.com/en-us/documentation/articles/sql-database-aad-authentication/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https://azure.microsoft.com/en-us/documentation/articles/sql-database-manage-logins/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943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QL Server 2017 Administration Inside Out book co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34" y="329200"/>
            <a:ext cx="5080548" cy="620184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42EB46-D0F2-4A77-85A1-6FD48128CE80}"/>
              </a:ext>
            </a:extLst>
          </p:cNvPr>
          <p:cNvSpPr/>
          <p:nvPr/>
        </p:nvSpPr>
        <p:spPr>
          <a:xfrm>
            <a:off x="5638800" y="609600"/>
            <a:ext cx="6096000" cy="51398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SQL Server 2017 Administration Inside 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Published Feb 2018 by Microsoft Press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kumimoji="0" 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nd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edition for SQL 2019 coming Q4’2019*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*just a guess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2622AB68-80DB-4C9D-8E8B-3AC1B2AC27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Server 2017 Inside Out</a:t>
            </a:r>
          </a:p>
        </p:txBody>
      </p:sp>
    </p:spTree>
    <p:extLst>
      <p:ext uri="{BB962C8B-B14F-4D97-AF65-F5344CB8AC3E}">
        <p14:creationId xmlns:p14="http://schemas.microsoft.com/office/powerpoint/2010/main" val="2828192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0F166F8-64A3-40BE-AC80-199547EC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Bio and contact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459" y="3872615"/>
            <a:ext cx="10972800" cy="27567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This presentation, including all source code, available at my blog:</a:t>
            </a:r>
          </a:p>
          <a:p>
            <a:pPr marL="0" indent="0" algn="ctr">
              <a:buNone/>
            </a:pPr>
            <a:r>
              <a:rPr lang="en-US" sz="6600" b="1" dirty="0">
                <a:hlinkClick r:id="rId2"/>
              </a:rPr>
              <a:t>SQLTact.com</a:t>
            </a:r>
            <a:endParaRPr lang="en-US" sz="6600" b="1" dirty="0"/>
          </a:p>
          <a:p>
            <a:endParaRPr lang="en-US" sz="4800" dirty="0"/>
          </a:p>
          <a:p>
            <a:endParaRPr lang="en-US" sz="48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92459" y="877224"/>
            <a:ext cx="9061142" cy="2995390"/>
          </a:xfrm>
          <a:prstGeom prst="rect">
            <a:avLst/>
          </a:prstGeom>
        </p:spPr>
        <p:txBody>
          <a:bodyPr vert="horz" lIns="91438" tIns="45719" rIns="91438" bIns="45719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 D Assaf, MCSE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Baton Rouge SQL Server UG board</a:t>
            </a:r>
          </a:p>
          <a:p>
            <a:pPr marL="362891" lvl="0" indent="-362891" defTabSz="967710"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Principal Consultant, </a:t>
            </a:r>
            <a:r>
              <a:rPr lang="en-US" dirty="0">
                <a:solidFill>
                  <a:srgbClr val="10182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SQL Manager at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Sparkhound</a:t>
            </a: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William.Assaf@sparkhound.com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Twitter: @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10182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william_a_dba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62891" marR="0" lvl="0" indent="-362891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marR="0" lvl="0" indent="0" algn="l" defTabSz="96771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2" descr="William Assaf">
            <a:extLst>
              <a:ext uri="{FF2B5EF4-FFF2-40B4-BE49-F238E27FC236}">
                <a16:creationId xmlns:a16="http://schemas.microsoft.com/office/drawing/2014/main" id="{2BAE5041-34BB-4C0C-A938-11DDAAA02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762041"/>
            <a:ext cx="1981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48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06263D-55AD-448E-ABCC-0D30AC872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On the topic of Groups…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You can interrogate AD for the members of security groups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master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..</a:t>
            </a:r>
            <a:r>
              <a:rPr lang="en-US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xp_logininfo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acctname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'domain\</a:t>
            </a:r>
            <a:r>
              <a:rPr lang="en-US" sz="3200" dirty="0" err="1">
                <a:solidFill>
                  <a:srgbClr val="FF0000"/>
                </a:solidFill>
                <a:latin typeface="Consolas" panose="020B0609020204030204" pitchFamily="49" charset="0"/>
              </a:rPr>
              <a:t>groupname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@option </a:t>
            </a:r>
            <a:r>
              <a:rPr lang="en-US" sz="32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'members'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BUT it only returns FIRST level members, not members of groups that are members of the group. Instead use PowerShell: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ADGroupMember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identity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'Development'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recursive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767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CB7FB91-4B45-4333-9D55-2389E2DE5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Roles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990601"/>
            <a:ext cx="8077200" cy="5333999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Roles are security principals that </a:t>
            </a:r>
            <a:br>
              <a:rPr lang="en-US" sz="3200" dirty="0"/>
            </a:br>
            <a:r>
              <a:rPr lang="en-US" sz="3200" dirty="0"/>
              <a:t>can grant permissions to other </a:t>
            </a:r>
            <a:br>
              <a:rPr lang="en-US" sz="3200" dirty="0"/>
            </a:br>
            <a:r>
              <a:rPr lang="en-US" sz="3200" dirty="0"/>
              <a:t>security principals.  </a:t>
            </a:r>
          </a:p>
          <a:p>
            <a:r>
              <a:rPr lang="en-US" sz="3200" dirty="0"/>
              <a:t>Logins are added to Server Roles</a:t>
            </a:r>
          </a:p>
          <a:p>
            <a:r>
              <a:rPr lang="en-US" sz="3200" dirty="0"/>
              <a:t>Users are added to Database Roles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3200" dirty="0"/>
              <a:t>Built-in Roles to provide a standard </a:t>
            </a:r>
            <a:br>
              <a:rPr lang="en-US" sz="3200" dirty="0"/>
            </a:br>
            <a:r>
              <a:rPr lang="en-US" sz="3200" dirty="0"/>
              <a:t>for access. </a:t>
            </a:r>
          </a:p>
          <a:p>
            <a:pPr lvl="1"/>
            <a:r>
              <a:rPr lang="en-US" sz="2800" dirty="0"/>
              <a:t>Instead, assign more specific permissions when possible. Your data may not be homogenous in terms of sensitivity/permissions to access.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3074" name="Picture 2" descr="A screenshot of the SSMS Server Roles list on the properties page of a Logi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0"/>
          <a:stretch/>
        </p:blipFill>
        <p:spPr bwMode="auto">
          <a:xfrm>
            <a:off x="7086600" y="797767"/>
            <a:ext cx="2007469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A screenshot of the Security Folder of a database, with the Database Roles folder expanded">
            <a:extLst>
              <a:ext uri="{FF2B5EF4-FFF2-40B4-BE49-F238E27FC236}">
                <a16:creationId xmlns:a16="http://schemas.microsoft.com/office/drawing/2014/main" id="{ACF72925-3284-4769-AE83-641778F84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0" y="762000"/>
            <a:ext cx="3100853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64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5BBE-3FFA-42B6-87C2-B57096F1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>
                <a:solidFill>
                  <a:srgbClr val="3D156F"/>
                </a:solidFill>
              </a:rPr>
              <a:t>PUBLIC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000" dirty="0"/>
              <a:t>Every login/user is a member of “public” roles.</a:t>
            </a:r>
          </a:p>
          <a:p>
            <a:pPr lvl="1"/>
            <a:r>
              <a:rPr lang="en-US" sz="3600" b="1" dirty="0"/>
              <a:t>Public is a server role </a:t>
            </a:r>
            <a:r>
              <a:rPr lang="en-US" sz="3600" dirty="0"/>
              <a:t>that should never be granted any additional permissions, authorization or ownership. </a:t>
            </a:r>
          </a:p>
          <a:p>
            <a:pPr lvl="1"/>
            <a:r>
              <a:rPr lang="en-US" sz="3600" dirty="0"/>
              <a:t>Every database user/roles belongs to a </a:t>
            </a:r>
            <a:r>
              <a:rPr lang="en-US" sz="3600" b="1" dirty="0"/>
              <a:t>public database role. </a:t>
            </a:r>
          </a:p>
          <a:p>
            <a:r>
              <a:rPr lang="en-US" sz="4000" dirty="0"/>
              <a:t>When a user has not been granted or denied specific permissions on a securable, the user inherits the permissions granted to public. 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79007202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urday Powerpoint - New">
  <a:themeElements>
    <a:clrScheme name="Custom 1">
      <a:dk1>
        <a:sysClr val="windowText" lastClr="000000"/>
      </a:dk1>
      <a:lt1>
        <a:sysClr val="window" lastClr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9A375054727A4C945E2299B4DCA915" ma:contentTypeVersion="0" ma:contentTypeDescription="Create a new document." ma:contentTypeScope="" ma:versionID="de1b28439f8255a9718e7d9135f24bbd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ontrol xmlns="http://schemas.microsoft.com/VisualStudio/2011/storyboarding/control">
  <Id Name="7aa89085-c083-4c86-af55-7590d3c9e79c" Revision="1" Stencil="System.MyShapes" StencilVersion="1.0"/>
</Control>
</file>

<file path=customXml/itemProps1.xml><?xml version="1.0" encoding="utf-8"?>
<ds:datastoreItem xmlns:ds="http://schemas.openxmlformats.org/officeDocument/2006/customXml" ds:itemID="{94BA6386-D4B0-4B5D-8FF1-8B01CDAF8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319B95F1-6128-476B-B834-5ABE8BE5D072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7AB5544-0152-4691-A7DA-1F72E45AA17D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DED1963-F13B-4D11-B2F5-BEE8D0DDB2B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22754</TotalTime>
  <Words>3058</Words>
  <Application>Microsoft Office PowerPoint</Application>
  <PresentationFormat>Widescreen</PresentationFormat>
  <Paragraphs>438</Paragraphs>
  <Slides>68</Slides>
  <Notes>3</Notes>
  <HiddenSlides>11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Wingdings</vt:lpstr>
      <vt:lpstr>Calibri</vt:lpstr>
      <vt:lpstr>Roboto</vt:lpstr>
      <vt:lpstr>Consolas</vt:lpstr>
      <vt:lpstr>Arial</vt:lpstr>
      <vt:lpstr>SQLSaturday Powerpoint - New</vt:lpstr>
      <vt:lpstr>SQL Security Principals  and Permissions 101</vt:lpstr>
      <vt:lpstr>      WHY THIS TOPIC?</vt:lpstr>
      <vt:lpstr>Why is this important?</vt:lpstr>
      <vt:lpstr>Login vs usEr</vt:lpstr>
      <vt:lpstr>LOGIN VS USER</vt:lpstr>
      <vt:lpstr>On the topic of Groups…</vt:lpstr>
      <vt:lpstr>On the topic of Groups…</vt:lpstr>
      <vt:lpstr>Roles</vt:lpstr>
      <vt:lpstr>PUBLIC</vt:lpstr>
      <vt:lpstr>PUBLIC</vt:lpstr>
      <vt:lpstr>GUEST</vt:lpstr>
      <vt:lpstr>Logins</vt:lpstr>
      <vt:lpstr>Logins vs users</vt:lpstr>
      <vt:lpstr>Sql logins</vt:lpstr>
      <vt:lpstr>Windows vs SQL Auth</vt:lpstr>
      <vt:lpstr>Windows vs SQL Auth</vt:lpstr>
      <vt:lpstr>Apps + windows auth</vt:lpstr>
      <vt:lpstr>Logins + users</vt:lpstr>
      <vt:lpstr>User MAPPING</vt:lpstr>
      <vt:lpstr>Orphaned sid</vt:lpstr>
      <vt:lpstr>Fix orphaned sid</vt:lpstr>
      <vt:lpstr>Sql login migration</vt:lpstr>
      <vt:lpstr>Sql login migration</vt:lpstr>
      <vt:lpstr>Sql login SIDS</vt:lpstr>
      <vt:lpstr>Contained databases</vt:lpstr>
      <vt:lpstr>Contained databases</vt:lpstr>
      <vt:lpstr>Contained databases</vt:lpstr>
      <vt:lpstr>Contained databases</vt:lpstr>
      <vt:lpstr>Azure SQL DB </vt:lpstr>
      <vt:lpstr>Azure SQL DB </vt:lpstr>
      <vt:lpstr>Azure SQL DB </vt:lpstr>
      <vt:lpstr>Azure SQL DB </vt:lpstr>
      <vt:lpstr>A BIT ON Connection providers</vt:lpstr>
      <vt:lpstr>Basic user permissions</vt:lpstr>
      <vt:lpstr>USEFUL permissions</vt:lpstr>
      <vt:lpstr>Basic user permissions SAMPLE SCENARIO</vt:lpstr>
      <vt:lpstr>More USEFUL permissions</vt:lpstr>
      <vt:lpstr>GOTTA KEEP EM SEPARATED</vt:lpstr>
      <vt:lpstr>CONTROL permissions</vt:lpstr>
      <vt:lpstr>Testing Permissions with EXECUTE AS</vt:lpstr>
      <vt:lpstr>Testing Permissions with EXECUTE AS</vt:lpstr>
      <vt:lpstr>SQL INJECTION</vt:lpstr>
      <vt:lpstr>SQL INJECTION</vt:lpstr>
      <vt:lpstr>SQL Injection</vt:lpstr>
      <vt:lpstr>what can you do to prevent SQL Injection?</vt:lpstr>
      <vt:lpstr>what can you do to prevent SQL Injection?</vt:lpstr>
      <vt:lpstr>Feature Restrictions</vt:lpstr>
      <vt:lpstr>AZURE threat detection</vt:lpstr>
      <vt:lpstr>SSMS Vulnerability Assessment</vt:lpstr>
      <vt:lpstr>Stored procedures</vt:lpstr>
      <vt:lpstr>Stored procedures</vt:lpstr>
      <vt:lpstr>Stored procedures</vt:lpstr>
      <vt:lpstr>Views</vt:lpstr>
      <vt:lpstr>User-Defined Functions (UDF)</vt:lpstr>
      <vt:lpstr>laB</vt:lpstr>
      <vt:lpstr>Builtin\administratorS</vt:lpstr>
      <vt:lpstr>dbo</vt:lpstr>
      <vt:lpstr>dbo</vt:lpstr>
      <vt:lpstr>ownership</vt:lpstr>
      <vt:lpstr>Schemas</vt:lpstr>
      <vt:lpstr>Cross database ownership</vt:lpstr>
      <vt:lpstr>Cross database ownership</vt:lpstr>
      <vt:lpstr>Cross database ownership</vt:lpstr>
      <vt:lpstr>Application roles</vt:lpstr>
      <vt:lpstr>Application roles</vt:lpstr>
      <vt:lpstr>Continued reading</vt:lpstr>
      <vt:lpstr>SQL Server 2017 Inside Out</vt:lpstr>
      <vt:lpstr>Bio and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Server Permissions and Security Principals</dc:title>
  <dc:creator>william assaf</dc:creator>
  <cp:lastModifiedBy>william a</cp:lastModifiedBy>
  <cp:revision>413</cp:revision>
  <dcterms:created xsi:type="dcterms:W3CDTF">2009-07-22T01:10:27Z</dcterms:created>
  <dcterms:modified xsi:type="dcterms:W3CDTF">2019-10-09T04:43:22Z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